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0" r:id="rId4"/>
    <p:sldMasterId id="2147483702" r:id="rId5"/>
  </p:sldMasterIdLst>
  <p:notesMasterIdLst>
    <p:notesMasterId r:id="rId70"/>
  </p:notesMasterIdLst>
  <p:sldIdLst>
    <p:sldId id="2106" r:id="rId6"/>
    <p:sldId id="256" r:id="rId7"/>
    <p:sldId id="1266" r:id="rId8"/>
    <p:sldId id="1482" r:id="rId9"/>
    <p:sldId id="1307" r:id="rId10"/>
    <p:sldId id="1466" r:id="rId11"/>
    <p:sldId id="1462" r:id="rId12"/>
    <p:sldId id="1503" r:id="rId13"/>
    <p:sldId id="1504" r:id="rId14"/>
    <p:sldId id="1516" r:id="rId15"/>
    <p:sldId id="1460" r:id="rId16"/>
    <p:sldId id="1520" r:id="rId17"/>
    <p:sldId id="970" r:id="rId18"/>
    <p:sldId id="969" r:id="rId19"/>
    <p:sldId id="988" r:id="rId20"/>
    <p:sldId id="989" r:id="rId21"/>
    <p:sldId id="993" r:id="rId22"/>
    <p:sldId id="994" r:id="rId23"/>
    <p:sldId id="990" r:id="rId24"/>
    <p:sldId id="1489" r:id="rId25"/>
    <p:sldId id="1545" r:id="rId26"/>
    <p:sldId id="1486" r:id="rId27"/>
    <p:sldId id="1487" r:id="rId28"/>
    <p:sldId id="1517" r:id="rId29"/>
    <p:sldId id="328" r:id="rId30"/>
    <p:sldId id="1954" r:id="rId31"/>
    <p:sldId id="1956" r:id="rId32"/>
    <p:sldId id="1957" r:id="rId33"/>
    <p:sldId id="1959" r:id="rId34"/>
    <p:sldId id="1960" r:id="rId35"/>
    <p:sldId id="1961" r:id="rId36"/>
    <p:sldId id="2089" r:id="rId37"/>
    <p:sldId id="355" r:id="rId38"/>
    <p:sldId id="376" r:id="rId39"/>
    <p:sldId id="377" r:id="rId40"/>
    <p:sldId id="1798" r:id="rId41"/>
    <p:sldId id="1970" r:id="rId42"/>
    <p:sldId id="1477" r:id="rId43"/>
    <p:sldId id="1796" r:id="rId44"/>
    <p:sldId id="346" r:id="rId45"/>
    <p:sldId id="347" r:id="rId46"/>
    <p:sldId id="2028" r:id="rId47"/>
    <p:sldId id="2086" r:id="rId48"/>
    <p:sldId id="2087" r:id="rId49"/>
    <p:sldId id="2085" r:id="rId50"/>
    <p:sldId id="2081" r:id="rId51"/>
    <p:sldId id="350" r:id="rId52"/>
    <p:sldId id="2088" r:id="rId53"/>
    <p:sldId id="360" r:id="rId54"/>
    <p:sldId id="351" r:id="rId55"/>
    <p:sldId id="2010" r:id="rId56"/>
    <p:sldId id="2011" r:id="rId57"/>
    <p:sldId id="2012" r:id="rId58"/>
    <p:sldId id="380" r:id="rId59"/>
    <p:sldId id="363" r:id="rId60"/>
    <p:sldId id="2027" r:id="rId61"/>
    <p:sldId id="1562" r:id="rId62"/>
    <p:sldId id="1360" r:id="rId63"/>
    <p:sldId id="411" r:id="rId64"/>
    <p:sldId id="1784" r:id="rId65"/>
    <p:sldId id="1786" r:id="rId66"/>
    <p:sldId id="1787" r:id="rId67"/>
    <p:sldId id="1788" r:id="rId68"/>
    <p:sldId id="1789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6" autoAdjust="0"/>
    <p:restoredTop sz="94626" autoAdjust="0"/>
  </p:normalViewPr>
  <p:slideViewPr>
    <p:cSldViewPr snapToGrid="0">
      <p:cViewPr varScale="1">
        <p:scale>
          <a:sx n="79" d="100"/>
          <a:sy n="79" d="100"/>
        </p:scale>
        <p:origin x="232" y="10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500" b="0" i="0" dirty="0">
                <a:latin typeface="Dagny OT" panose="020B0504020201020104" pitchFamily="34" charset="77"/>
              </a:rPr>
              <a:t>%</a:t>
            </a:r>
            <a:r>
              <a:rPr lang="en-US" sz="1500" b="0" i="0" baseline="0" dirty="0">
                <a:latin typeface="Dagny OT" panose="020B0504020201020104" pitchFamily="34" charset="77"/>
              </a:rPr>
              <a:t> of people who drink tea in North America</a:t>
            </a:r>
            <a:endParaRPr lang="en-US" sz="1500" b="0" i="0" dirty="0">
              <a:latin typeface="Dagny OT" panose="020B0504020201020104" pitchFamily="34" charset="77"/>
            </a:endParaRPr>
          </a:p>
        </c:rich>
      </c:tx>
      <c:layout>
        <c:manualLayout>
          <c:xMode val="edge"/>
          <c:yMode val="edge"/>
          <c:x val="0.18872889400041601"/>
          <c:y val="2.51550651562384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of Tea Drinkers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2007</c:v>
                </c:pt>
                <c:pt idx="1">
                  <c:v>2017</c:v>
                </c:pt>
              </c:numCache>
            </c:num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E7-47CB-BF42-FAE4F326D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06036656"/>
        <c:axId val="-106034880"/>
      </c:barChart>
      <c:catAx>
        <c:axId val="-10603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034880"/>
        <c:crosses val="autoZero"/>
        <c:auto val="1"/>
        <c:lblAlgn val="ctr"/>
        <c:lblOffset val="100"/>
        <c:noMultiLvlLbl val="0"/>
      </c:catAx>
      <c:valAx>
        <c:axId val="-10603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6036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Dagny OT" panose="020B0504020201020104" pitchFamily="34" charset="77"/>
              </a:rPr>
              <a:t>Paul </a:t>
            </a:r>
            <a:r>
              <a:rPr lang="en-US" b="0" i="0" err="1">
                <a:latin typeface="Dagny OT" panose="020B0504020201020104" pitchFamily="34" charset="77"/>
              </a:rPr>
              <a:t>Tol</a:t>
            </a:r>
            <a:r>
              <a:rPr lang="en-US" b="0" i="0">
                <a:latin typeface="Dagny OT" panose="020B0504020201020104" pitchFamily="34" charset="77"/>
              </a:rPr>
              <a:t> 14 Rainbow Scheme (middle green – orange)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711903893466861E-2"/>
          <c:y val="0.15097961144823227"/>
          <c:w val="0.93054026710137949"/>
          <c:h val="0.586742905335026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Bike</c:v>
                </c:pt>
              </c:strCache>
            </c:strRef>
          </c:tx>
          <c:spPr>
            <a:solidFill>
              <a:srgbClr val="4EB26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"$"#,##0</c:formatCode>
                <c:ptCount val="4"/>
                <c:pt idx="0">
                  <c:v>4300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E-431A-B3F7-F1B4E76C2B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rgbClr val="90C98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Sheet1!$C$2:$C$5</c:f>
              <c:numCache>
                <c:formatCode>"$"#,##0</c:formatCode>
                <c:ptCount val="4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1E-431A-B3F7-F1B4E76C2B0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Sled</c:v>
                </c:pt>
              </c:strCache>
            </c:strRef>
          </c:tx>
          <c:spPr>
            <a:solidFill>
              <a:srgbClr val="CAE0A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Sheet1!$D$2:$D$5</c:f>
              <c:numCache>
                <c:formatCode>"$"#,##0</c:formatCode>
                <c:ptCount val="4"/>
                <c:pt idx="0">
                  <c:v>2000</c:v>
                </c:pt>
                <c:pt idx="1">
                  <c:v>2000</c:v>
                </c:pt>
                <c:pt idx="2">
                  <c:v>3000</c:v>
                </c:pt>
                <c:pt idx="3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1E-431A-B3F7-F1B4E76C2B0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Truck</c:v>
                </c:pt>
              </c:strCache>
            </c:strRef>
          </c:tx>
          <c:spPr>
            <a:solidFill>
              <a:srgbClr val="F7EE5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Sheet1!$E$2:$E$5</c:f>
              <c:numCache>
                <c:formatCode>"$"#,##0</c:formatCode>
                <c:ptCount val="4"/>
                <c:pt idx="0">
                  <c:v>3000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1E-431A-B3F7-F1B4E76C2B0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Scooter</c:v>
                </c:pt>
              </c:strCache>
            </c:strRef>
          </c:tx>
          <c:spPr>
            <a:solidFill>
              <a:srgbClr val="F6C14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Sheet1!$F$2:$F$5</c:f>
              <c:numCache>
                <c:formatCode>"$"#,##0</c:formatCode>
                <c:ptCount val="4"/>
                <c:pt idx="0">
                  <c:v>1000</c:v>
                </c:pt>
                <c:pt idx="1">
                  <c:v>1200</c:v>
                </c:pt>
                <c:pt idx="2">
                  <c:v>1400</c:v>
                </c:pt>
                <c:pt idx="3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1E-431A-B3F7-F1B4E76C2B0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Skateboard</c:v>
                </c:pt>
              </c:strCache>
            </c:strRef>
          </c:tx>
          <c:spPr>
            <a:solidFill>
              <a:srgbClr val="F1932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Sheet1!$G$2:$G$5</c:f>
              <c:numCache>
                <c:formatCode>"$"#,##0</c:formatCode>
                <c:ptCount val="4"/>
                <c:pt idx="0">
                  <c:v>4000</c:v>
                </c:pt>
                <c:pt idx="1">
                  <c:v>3500</c:v>
                </c:pt>
                <c:pt idx="2">
                  <c:v>2500</c:v>
                </c:pt>
                <c:pt idx="3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11E-431A-B3F7-F1B4E76C2B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7975424"/>
        <c:axId val="237976960"/>
      </c:barChart>
      <c:catAx>
        <c:axId val="23797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976960"/>
        <c:crosses val="autoZero"/>
        <c:auto val="1"/>
        <c:lblAlgn val="ctr"/>
        <c:lblOffset val="100"/>
        <c:noMultiLvlLbl val="0"/>
      </c:catAx>
      <c:valAx>
        <c:axId val="237976960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975424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722214512357821E-4"/>
          <c:y val="0.86985201032001669"/>
          <c:w val="0.34448689435085078"/>
          <c:h val="0.130147989679983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60-4916-8445-799B7BEA219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FA-4F98-A250-270DF584F90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60-4916-8445-799B7BEA219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60-4916-8445-799B7BEA219F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60-4916-8445-799B7BEA219F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60-4916-8445-799B7BEA219F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260-4916-8445-799B7BEA219F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260-4916-8445-799B7BEA219F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260-4916-8445-799B7BEA219F}"/>
              </c:ext>
            </c:extLst>
          </c:dPt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260-4916-8445-799B7BEA21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05984832"/>
        <c:axId val="-105983056"/>
      </c:barChart>
      <c:catAx>
        <c:axId val="-105984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5983056"/>
        <c:crosses val="autoZero"/>
        <c:auto val="1"/>
        <c:lblAlgn val="ctr"/>
        <c:lblOffset val="100"/>
        <c:noMultiLvlLbl val="0"/>
      </c:catAx>
      <c:valAx>
        <c:axId val="-10598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598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699356782584"/>
          <c:y val="5.1789077212805998E-2"/>
          <c:w val="0.78002942848914103"/>
          <c:h val="0.896421845574387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39-4954-82BC-251248E2CE4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03D-4042-ACE4-B03F152D2A2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39-4954-82BC-251248E2CE4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39-4954-82BC-251248E2CE43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39-4954-82BC-251248E2CE4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739-4954-82BC-251248E2CE43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739-4954-82BC-251248E2CE43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C739-4954-82BC-251248E2CE4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Fred</c:v>
                </c:pt>
                <c:pt idx="2">
                  <c:v>Bob</c:v>
                </c:pt>
                <c:pt idx="3">
                  <c:v>Annie</c:v>
                </c:pt>
                <c:pt idx="4">
                  <c:v>Barmy</c:v>
                </c:pt>
                <c:pt idx="5">
                  <c:v>Peter</c:v>
                </c:pt>
                <c:pt idx="6">
                  <c:v>Gerald</c:v>
                </c:pt>
                <c:pt idx="7">
                  <c:v>Steve</c:v>
                </c:pt>
                <c:pt idx="8">
                  <c:v>Nutty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C739-4954-82BC-251248E2CE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105945312"/>
        <c:axId val="-102353280"/>
      </c:barChart>
      <c:catAx>
        <c:axId val="-105945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353280"/>
        <c:crosses val="autoZero"/>
        <c:auto val="1"/>
        <c:lblAlgn val="ctr"/>
        <c:lblOffset val="100"/>
        <c:noMultiLvlLbl val="0"/>
      </c:catAx>
      <c:valAx>
        <c:axId val="-10235328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05945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A3B4-4E1A-98B4-5FB2FEE534B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A3B4-4E1A-98B4-5FB2FEE534B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A3B4-4E1A-98B4-5FB2FEE534B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A3B4-4E1A-98B4-5FB2FEE534B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A3B4-4E1A-98B4-5FB2FEE534B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A3B4-4E1A-98B4-5FB2FEE534B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A3B4-4E1A-98B4-5FB2FEE534B5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A3B4-4E1A-98B4-5FB2FEE534B5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A3B4-4E1A-98B4-5FB2FEE534B5}"/>
              </c:ext>
            </c:extLst>
          </c:dPt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A3B4-4E1A-98B4-5FB2FEE534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A3B4-4E1A-98B4-5FB2FEE53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box"/>
        <c:axId val="-101830608"/>
        <c:axId val="-101827856"/>
        <c:axId val="0"/>
      </c:bar3DChart>
      <c:catAx>
        <c:axId val="-10183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1827856"/>
        <c:crosses val="autoZero"/>
        <c:auto val="1"/>
        <c:lblAlgn val="ctr"/>
        <c:lblOffset val="100"/>
        <c:noMultiLvlLbl val="0"/>
      </c:catAx>
      <c:valAx>
        <c:axId val="-10182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1830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dPt>
            <c:idx val="0"/>
            <c:bubble3D val="0"/>
            <c:explosion val="29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5AB3-4787-920C-7CF35D713834}"/>
              </c:ext>
            </c:extLst>
          </c:dPt>
          <c:dPt>
            <c:idx val="1"/>
            <c:bubble3D val="0"/>
            <c:explosion val="4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AB3-4787-920C-7CF35D713834}"/>
              </c:ext>
            </c:extLst>
          </c:dPt>
          <c:dPt>
            <c:idx val="2"/>
            <c:bubble3D val="0"/>
            <c:explosion val="22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AB3-4787-920C-7CF35D713834}"/>
              </c:ext>
            </c:extLst>
          </c:dPt>
          <c:dPt>
            <c:idx val="3"/>
            <c:bubble3D val="0"/>
            <c:explosion val="24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AB3-4787-920C-7CF35D713834}"/>
              </c:ext>
            </c:extLst>
          </c:dPt>
          <c:dLbls>
            <c:dLbl>
              <c:idx val="0"/>
              <c:layout>
                <c:manualLayout>
                  <c:x val="-5.2824983305490202E-2"/>
                  <c:y val="-0.197740112994349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FBB8C1A-C298-074D-B9C9-759B2BFF66BA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/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DC4D3342-B3EE-D449-816C-E4F7DB441719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/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AB3-4787-920C-7CF35D713834}"/>
                </c:ext>
              </c:extLst>
            </c:dLbl>
            <c:dLbl>
              <c:idx val="1"/>
              <c:layout>
                <c:manualLayout>
                  <c:x val="0.17288176354524101"/>
                  <c:y val="3.295668549905850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D09BAFD-9574-084B-8D98-58F81152694F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13810A85-2CB2-D744-8C13-0B9B3C9986CC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AB3-4787-920C-7CF35D713834}"/>
                </c:ext>
              </c:extLst>
            </c:dLbl>
            <c:dLbl>
              <c:idx val="2"/>
              <c:layout>
                <c:manualLayout>
                  <c:x val="-1.8789872998212699E-2"/>
                  <c:y val="0.174199623352165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9F968FC-8FB9-1341-944A-24EBC8390432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647E0B64-8F65-D34B-BC1E-6CA2CA90D4C1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AB3-4787-920C-7CF35D713834}"/>
                </c:ext>
              </c:extLst>
            </c:dLbl>
            <c:dLbl>
              <c:idx val="3"/>
              <c:layout>
                <c:manualLayout>
                  <c:x val="-7.8987137759209305E-2"/>
                  <c:y val="-4.707912570250759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654579-716D-FD44-8FDF-20B6E26E6F6A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27020B36-C58D-E34E-AB8D-4C185E80F407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63221717246299"/>
                      <c:h val="0.243432388748017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AB3-4787-920C-7CF35D71383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B3-4787-920C-7CF35D71383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34986735939812E-2"/>
          <c:y val="0.25362752231921615"/>
          <c:w val="0.72667467067721714"/>
          <c:h val="0.46055838532890775"/>
        </c:manualLayout>
      </c:layout>
      <c:line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93-4B46-B1C9-CD9E258703C7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93-4B46-B1C9-CD9E258703C7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93-4B46-B1C9-CD9E258703C7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93-4B46-B1C9-CD9E258703C7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93-4B46-B1C9-CD9E258703C7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8493-4B46-B1C9-CD9E258703C7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8493-4B46-B1C9-CD9E258703C7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8493-4B46-B1C9-CD9E258703C7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8493-4B46-B1C9-CD9E258703C7}"/>
              </c:ext>
            </c:extLst>
          </c:dPt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8493-4B46-B1C9-CD9E258703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8493-4B46-B1C9-CD9E258703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2048128"/>
        <c:axId val="-102045376"/>
      </c:lineChart>
      <c:catAx>
        <c:axId val="-10204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5376"/>
        <c:crosses val="autoZero"/>
        <c:auto val="1"/>
        <c:lblAlgn val="ctr"/>
        <c:lblOffset val="100"/>
        <c:noMultiLvlLbl val="0"/>
      </c:catAx>
      <c:valAx>
        <c:axId val="-1020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93-4E9D-AF3C-4CD880322B5B}"/>
              </c:ext>
            </c:extLst>
          </c:dPt>
          <c:dPt>
            <c:idx val="1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93-4E9D-AF3C-4CD880322B5B}"/>
              </c:ext>
            </c:extLst>
          </c:dPt>
          <c:dPt>
            <c:idx val="2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393-4E9D-AF3C-4CD880322B5B}"/>
              </c:ext>
            </c:extLst>
          </c:dPt>
          <c:dPt>
            <c:idx val="3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93-4E9D-AF3C-4CD880322B5B}"/>
              </c:ext>
            </c:extLst>
          </c:dPt>
          <c:dPt>
            <c:idx val="4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393-4E9D-AF3C-4CD880322B5B}"/>
              </c:ext>
            </c:extLst>
          </c:dPt>
          <c:dPt>
            <c:idx val="5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2393-4E9D-AF3C-4CD880322B5B}"/>
              </c:ext>
            </c:extLst>
          </c:dPt>
          <c:dPt>
            <c:idx val="6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2393-4E9D-AF3C-4CD880322B5B}"/>
              </c:ext>
            </c:extLst>
          </c:dPt>
          <c:dPt>
            <c:idx val="7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2393-4E9D-AF3C-4CD880322B5B}"/>
              </c:ext>
            </c:extLst>
          </c:dPt>
          <c:dPt>
            <c:idx val="8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2393-4E9D-AF3C-4CD880322B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2393-4E9D-AF3C-4CD880322B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2393-4E9D-AF3C-4CD880322B5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02048128"/>
        <c:axId val="-102045376"/>
      </c:lineChart>
      <c:catAx>
        <c:axId val="-10204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5376"/>
        <c:crosses val="autoZero"/>
        <c:auto val="1"/>
        <c:lblAlgn val="ctr"/>
        <c:lblOffset val="100"/>
        <c:noMultiLvlLbl val="0"/>
      </c:catAx>
      <c:valAx>
        <c:axId val="-1020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8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 err="1">
                <a:latin typeface="Dagny OT" panose="020B0504020201020104" pitchFamily="34" charset="77"/>
              </a:rPr>
              <a:t>Zeileis</a:t>
            </a:r>
            <a:r>
              <a:rPr lang="en-US" b="0" i="0" dirty="0">
                <a:latin typeface="Dagny OT" panose="020B0504020201020104" pitchFamily="34" charset="77"/>
              </a:rPr>
              <a:t>, </a:t>
            </a:r>
            <a:r>
              <a:rPr lang="en-US" b="0" i="0" dirty="0" err="1">
                <a:latin typeface="Dagny OT" panose="020B0504020201020104" pitchFamily="34" charset="77"/>
              </a:rPr>
              <a:t>Hornick</a:t>
            </a:r>
            <a:r>
              <a:rPr lang="en-US" b="0" i="0" dirty="0">
                <a:latin typeface="Dagny OT" panose="020B0504020201020104" pitchFamily="34" charset="77"/>
              </a:rPr>
              <a:t> &amp; Murrell 24 Distinct Colors (1</a:t>
            </a:r>
            <a:r>
              <a:rPr lang="en-US" b="0" i="0" baseline="30000" dirty="0">
                <a:latin typeface="Dagny OT" panose="020B0504020201020104" pitchFamily="34" charset="77"/>
              </a:rPr>
              <a:t>st</a:t>
            </a:r>
            <a:r>
              <a:rPr lang="en-US" b="0" i="0" baseline="0" dirty="0">
                <a:latin typeface="Dagny OT" panose="020B0504020201020104" pitchFamily="34" charset="77"/>
              </a:rPr>
              <a:t> group)</a:t>
            </a:r>
            <a:endParaRPr lang="en-US" b="0" i="0" dirty="0">
              <a:latin typeface="Dagny OT" panose="020B0504020201020104" pitchFamily="34" charset="77"/>
            </a:endParaRP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711903893466861E-2"/>
          <c:y val="0.15097961144823227"/>
          <c:w val="0.93054026710137949"/>
          <c:h val="0.586742905335026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Bike</c:v>
                </c:pt>
              </c:strCache>
            </c:strRef>
          </c:tx>
          <c:spPr>
            <a:solidFill>
              <a:srgbClr val="023FA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"$"#,##0</c:formatCode>
                <c:ptCount val="4"/>
                <c:pt idx="0">
                  <c:v>4300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D-4D4E-BBBE-6B945CC808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rgbClr val="7D87B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Sheet1!$C$2:$C$5</c:f>
              <c:numCache>
                <c:formatCode>"$"#,##0</c:formatCode>
                <c:ptCount val="4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D-4D4E-BBBE-6B945CC808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Sled</c:v>
                </c:pt>
              </c:strCache>
            </c:strRef>
          </c:tx>
          <c:spPr>
            <a:solidFill>
              <a:srgbClr val="BEC1D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Sheet1!$D$2:$D$5</c:f>
              <c:numCache>
                <c:formatCode>"$"#,##0</c:formatCode>
                <c:ptCount val="4"/>
                <c:pt idx="0">
                  <c:v>2000</c:v>
                </c:pt>
                <c:pt idx="1">
                  <c:v>2000</c:v>
                </c:pt>
                <c:pt idx="2">
                  <c:v>3000</c:v>
                </c:pt>
                <c:pt idx="3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D-4D4E-BBBE-6B945CC8080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Truck</c:v>
                </c:pt>
              </c:strCache>
            </c:strRef>
          </c:tx>
          <c:spPr>
            <a:solidFill>
              <a:srgbClr val="D6BC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Sheet1!$E$2:$E$5</c:f>
              <c:numCache>
                <c:formatCode>"$"#,##0</c:formatCode>
                <c:ptCount val="4"/>
                <c:pt idx="0">
                  <c:v>3000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D-4D4E-BBBE-6B945CC8080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Scooter</c:v>
                </c:pt>
              </c:strCache>
            </c:strRef>
          </c:tx>
          <c:spPr>
            <a:solidFill>
              <a:srgbClr val="BB778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Sheet1!$F$2:$F$5</c:f>
              <c:numCache>
                <c:formatCode>"$"#,##0</c:formatCode>
                <c:ptCount val="4"/>
                <c:pt idx="0">
                  <c:v>1000</c:v>
                </c:pt>
                <c:pt idx="1">
                  <c:v>1200</c:v>
                </c:pt>
                <c:pt idx="2">
                  <c:v>1400</c:v>
                </c:pt>
                <c:pt idx="3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D-4D4E-BBBE-6B945CC8080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Skateboard</c:v>
                </c:pt>
              </c:strCache>
            </c:strRef>
          </c:tx>
          <c:spPr>
            <a:solidFill>
              <a:srgbClr val="8E063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Sheet1!$G$2:$G$5</c:f>
              <c:numCache>
                <c:formatCode>"$"#,##0</c:formatCode>
                <c:ptCount val="4"/>
                <c:pt idx="0">
                  <c:v>4000</c:v>
                </c:pt>
                <c:pt idx="1">
                  <c:v>3500</c:v>
                </c:pt>
                <c:pt idx="2">
                  <c:v>2500</c:v>
                </c:pt>
                <c:pt idx="3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C4D-4D4E-BBBE-6B945CC808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7642880"/>
        <c:axId val="237644416"/>
      </c:barChart>
      <c:catAx>
        <c:axId val="23764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44416"/>
        <c:crosses val="autoZero"/>
        <c:auto val="1"/>
        <c:lblAlgn val="ctr"/>
        <c:lblOffset val="100"/>
        <c:noMultiLvlLbl val="0"/>
      </c:catAx>
      <c:valAx>
        <c:axId val="237644416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42880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722214512357821E-4"/>
          <c:y val="0.86985201032001669"/>
          <c:w val="0.34448689435085078"/>
          <c:h val="0.130147989679983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>
                <a:latin typeface="Dagny OT" panose="020B0504020201020104" pitchFamily="34" charset="77"/>
              </a:rPr>
              <a:t>Kelly’s 22 Colors of Maximum Contrast (1</a:t>
            </a:r>
            <a:r>
              <a:rPr lang="en-US" b="0" i="0" baseline="30000" dirty="0">
                <a:latin typeface="Dagny OT" panose="020B0504020201020104" pitchFamily="34" charset="77"/>
              </a:rPr>
              <a:t>st</a:t>
            </a:r>
            <a:r>
              <a:rPr lang="en-US" b="0" i="0" dirty="0">
                <a:latin typeface="Dagny OT" panose="020B0504020201020104" pitchFamily="34" charset="77"/>
              </a:rPr>
              <a:t> 6)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711903893466861E-2"/>
          <c:y val="0.15097961144823227"/>
          <c:w val="0.93054026710137949"/>
          <c:h val="0.586742905335026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Bike</c:v>
                </c:pt>
              </c:strCache>
            </c:strRef>
          </c:tx>
          <c:spPr>
            <a:solidFill>
              <a:srgbClr val="E6194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"$"#,##0</c:formatCode>
                <c:ptCount val="4"/>
                <c:pt idx="0">
                  <c:v>4300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EA-46FE-8392-0AE0E237B4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rgbClr val="3CB44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Sheet1!$C$2:$C$5</c:f>
              <c:numCache>
                <c:formatCode>"$"#,##0</c:formatCode>
                <c:ptCount val="4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EA-46FE-8392-0AE0E237B4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Sled</c:v>
                </c:pt>
              </c:strCache>
            </c:strRef>
          </c:tx>
          <c:spPr>
            <a:solidFill>
              <a:srgbClr val="FFFF1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Sheet1!$D$2:$D$5</c:f>
              <c:numCache>
                <c:formatCode>"$"#,##0</c:formatCode>
                <c:ptCount val="4"/>
                <c:pt idx="0">
                  <c:v>2000</c:v>
                </c:pt>
                <c:pt idx="1">
                  <c:v>2000</c:v>
                </c:pt>
                <c:pt idx="2">
                  <c:v>3000</c:v>
                </c:pt>
                <c:pt idx="3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EA-46FE-8392-0AE0E237B4F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Truck</c:v>
                </c:pt>
              </c:strCache>
            </c:strRef>
          </c:tx>
          <c:spPr>
            <a:solidFill>
              <a:srgbClr val="0082C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Sheet1!$E$2:$E$5</c:f>
              <c:numCache>
                <c:formatCode>"$"#,##0</c:formatCode>
                <c:ptCount val="4"/>
                <c:pt idx="0">
                  <c:v>3000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EA-46FE-8392-0AE0E237B4F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Scooter</c:v>
                </c:pt>
              </c:strCache>
            </c:strRef>
          </c:tx>
          <c:spPr>
            <a:solidFill>
              <a:srgbClr val="F5823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Sheet1!$F$2:$F$5</c:f>
              <c:numCache>
                <c:formatCode>"$"#,##0</c:formatCode>
                <c:ptCount val="4"/>
                <c:pt idx="0">
                  <c:v>1000</c:v>
                </c:pt>
                <c:pt idx="1">
                  <c:v>1200</c:v>
                </c:pt>
                <c:pt idx="2">
                  <c:v>1400</c:v>
                </c:pt>
                <c:pt idx="3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EA-46FE-8392-0AE0E237B4F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Skateboard</c:v>
                </c:pt>
              </c:strCache>
            </c:strRef>
          </c:tx>
          <c:spPr>
            <a:solidFill>
              <a:srgbClr val="911EB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Sheet1!$G$2:$G$5</c:f>
              <c:numCache>
                <c:formatCode>"$"#,##0</c:formatCode>
                <c:ptCount val="4"/>
                <c:pt idx="0">
                  <c:v>4000</c:v>
                </c:pt>
                <c:pt idx="1">
                  <c:v>3500</c:v>
                </c:pt>
                <c:pt idx="2">
                  <c:v>2500</c:v>
                </c:pt>
                <c:pt idx="3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EEA-46FE-8392-0AE0E237B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8061056"/>
        <c:axId val="238062592"/>
      </c:barChart>
      <c:catAx>
        <c:axId val="23806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062592"/>
        <c:crosses val="autoZero"/>
        <c:auto val="1"/>
        <c:lblAlgn val="ctr"/>
        <c:lblOffset val="100"/>
        <c:noMultiLvlLbl val="0"/>
      </c:catAx>
      <c:valAx>
        <c:axId val="238062592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06105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722214512357821E-4"/>
          <c:y val="0.86985201032001669"/>
          <c:w val="0.34448689435085078"/>
          <c:h val="0.130147989679983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2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31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2437F-544B-4A20-AA2B-C7245723794D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823BA-D327-4500-AE40-A331B8F879D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5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08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2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70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03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bigbookofdashboards.com</a:t>
            </a:r>
            <a:r>
              <a:rPr lang="en-US"/>
              <a:t>/</a:t>
            </a:r>
            <a:r>
              <a:rPr lang="en-US" err="1"/>
              <a:t>dashboards.html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14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61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7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24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99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Pre-attentive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0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98662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926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458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569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49639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9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126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10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908893"/>
            <a:ext cx="3855720" cy="395850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1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928917"/>
            <a:ext cx="3855720" cy="3938483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269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016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8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apminder.org/downloads/world-pdf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d.com/talks/hans_rosling_shows_the_best_stats_you_ve_ever_seen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lowingdata.com/tag/pitfall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lowingdata.com/tag/pitfall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dataphys.org/lis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QiPytKHEwY" TargetMode="External"/><Relationship Id="rId2" Type="http://schemas.openxmlformats.org/officeDocument/2006/relationships/hyperlink" Target="https://www.youtube.com/watch?v=WS5UxLHbUK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anenettles.com/webexamples/colorexamples" TargetMode="Externa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e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5" Type="http://schemas.openxmlformats.org/officeDocument/2006/relationships/image" Target="../media/image3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4.jpe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-blindness.com/coblis-color-blindness-simulator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igbookofdashboards.com/dashboards.html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atillion.com/insights/why-great-dashboard-software-doesnt-always-equal-great-dashboards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ckoboard.com/assets/2-terrible-dashboard-example-min.pn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romise.site.uottawa.ca/SERepository/datasets/cm1.arf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mise.site.uottawa.ca/SERepository/datasets/cm1.arf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75358" cy="1485900"/>
          </a:xfrm>
        </p:spPr>
        <p:txBody>
          <a:bodyPr/>
          <a:lstStyle/>
          <a:p>
            <a:r>
              <a:rPr lang="en-US" b="1" dirty="0"/>
              <a:t>WORKHORSE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Line Chart/Rug Chart/Number Line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Histogram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Line Graph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Boxplot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Bar Chart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Scatterplot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34DB1DC-008F-B748-8CAE-5FE0CCC4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705" y="2171700"/>
            <a:ext cx="4071093" cy="1575907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346079A7-49BB-FF4E-9662-A889350A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" b="117"/>
          <a:stretch/>
        </p:blipFill>
        <p:spPr>
          <a:xfrm>
            <a:off x="5630322" y="4002321"/>
            <a:ext cx="3262930" cy="2330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D5F3CF-C097-C44E-9858-010839D407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32598" y="4002321"/>
            <a:ext cx="2357064" cy="23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2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POST-ANALYSIS </a:t>
            </a:r>
            <a:br>
              <a:rPr lang="en-US" b="1" dirty="0"/>
            </a:br>
            <a:r>
              <a:rPr lang="en-US" b="1" dirty="0"/>
              <a:t>DATA VISUALIZATION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VISUALIZATION BASICS</a:t>
            </a:r>
          </a:p>
        </p:txBody>
      </p:sp>
    </p:spTree>
    <p:extLst>
      <p:ext uri="{BB962C8B-B14F-4D97-AF65-F5344CB8AC3E}">
        <p14:creationId xmlns:p14="http://schemas.microsoft.com/office/powerpoint/2010/main" val="290056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FUNDAMENTAL PRINCIPLES OF ANALYTICAL DESIGN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Reasoning and communicating </a:t>
            </a:r>
            <a:r>
              <a:rPr lang="en-US" dirty="0">
                <a:latin typeface="Dagny OT" panose="020B0504020201020104" pitchFamily="34" charset="0"/>
              </a:rPr>
              <a:t>our thoughts are intertwined with our lives in a causal and dynamic multivariate Universe.</a:t>
            </a: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500" b="1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Symmetry</a:t>
            </a:r>
            <a:r>
              <a:rPr lang="en-US" dirty="0">
                <a:latin typeface="Dagny OT" panose="020B0504020201020104" pitchFamily="34" charset="0"/>
              </a:rPr>
              <a:t> to visual displays of evidence: consumers should be seeking exactly what producers should be providing, namely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meaningful comparisons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causal networks and underlying structure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multivariate links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integrated and relevant data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honest documentation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primary focus on content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1114" y="8221"/>
            <a:ext cx="11440886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[E. Tufte,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Beautiful Evidence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0DF5CB-B456-BC4F-BFC8-BEE1FFCE8007}"/>
              </a:ext>
            </a:extLst>
          </p:cNvPr>
          <p:cNvSpPr/>
          <p:nvPr/>
        </p:nvSpPr>
        <p:spPr>
          <a:xfrm>
            <a:off x="8492066" y="5176890"/>
            <a:ext cx="3589867" cy="690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latin typeface="Dagny OT" panose="020B0504020201020104" pitchFamily="34" charset="77"/>
              </a:rPr>
              <a:t>Is the point getting across? </a:t>
            </a:r>
            <a:br>
              <a:rPr lang="en-US" b="1" dirty="0">
                <a:latin typeface="Dagny OT" panose="020B0504020201020104" pitchFamily="34" charset="77"/>
              </a:rPr>
            </a:br>
            <a:r>
              <a:rPr lang="en-US" b="1" dirty="0">
                <a:latin typeface="Dagny OT" panose="020B0504020201020104" pitchFamily="34" charset="77"/>
              </a:rPr>
              <a:t>Is the message being conveyed? </a:t>
            </a:r>
            <a:endParaRPr lang="en-US" sz="300" dirty="0">
              <a:latin typeface="Dagny OT" panose="020B05040202010201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AD78E-7D54-754D-AC45-E4B4558CF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9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8577" y="768972"/>
            <a:ext cx="10986897" cy="51255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07703" y="-18789"/>
            <a:ext cx="28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[</a:t>
            </a:r>
            <a:r>
              <a:rPr lang="en-US" err="1">
                <a:latin typeface="Dagny OT" panose="020B0504020201020104" pitchFamily="34" charset="77"/>
                <a:ea typeface="Helvetica Light" charset="0"/>
                <a:cs typeface="Helvetica Light" charset="0"/>
                <a:hlinkClick r:id="rId4"/>
              </a:rPr>
              <a:t>Gapminder</a:t>
            </a:r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  <a:hlinkClick r:id="rId4"/>
              </a:rPr>
              <a:t> Foundation</a:t>
            </a:r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E416C-6860-9942-9085-0944A60C1A03}"/>
              </a:ext>
            </a:extLst>
          </p:cNvPr>
          <p:cNvSpPr txBox="1"/>
          <p:nvPr/>
        </p:nvSpPr>
        <p:spPr>
          <a:xfrm>
            <a:off x="4681015" y="6051319"/>
            <a:ext cx="3482020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Non-Integrated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D5F440-E041-C740-9110-6709FD922E33}"/>
              </a:ext>
            </a:extLst>
          </p:cNvPr>
          <p:cNvSpPr/>
          <p:nvPr/>
        </p:nvSpPr>
        <p:spPr>
          <a:xfrm>
            <a:off x="1261641" y="5532699"/>
            <a:ext cx="10567686" cy="361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4D0886-A546-B04B-86AA-24E46B0D266A}"/>
              </a:ext>
            </a:extLst>
          </p:cNvPr>
          <p:cNvSpPr/>
          <p:nvPr/>
        </p:nvSpPr>
        <p:spPr>
          <a:xfrm>
            <a:off x="928577" y="768972"/>
            <a:ext cx="10567686" cy="361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1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0253" y="318115"/>
            <a:ext cx="9251493" cy="6523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75FB-B21B-924D-ACAA-A991E19CE427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11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0013" y="317777"/>
            <a:ext cx="9251973" cy="6523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41" y="324659"/>
            <a:ext cx="3380268" cy="320183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2" y="1688327"/>
            <a:ext cx="5298317" cy="400163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64623-9F22-1146-8707-99D722823642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6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76996-0A7F-4E4C-8867-475C34163EAE}"/>
              </a:ext>
            </a:extLst>
          </p:cNvPr>
          <p:cNvSpPr txBox="1"/>
          <p:nvPr/>
        </p:nvSpPr>
        <p:spPr>
          <a:xfrm>
            <a:off x="4026220" y="6270721"/>
            <a:ext cx="413956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Meaningful Comparisons</a:t>
            </a:r>
          </a:p>
        </p:txBody>
      </p:sp>
    </p:spTree>
    <p:extLst>
      <p:ext uri="{BB962C8B-B14F-4D97-AF65-F5344CB8AC3E}">
        <p14:creationId xmlns:p14="http://schemas.microsoft.com/office/powerpoint/2010/main" val="1604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8813" y="318944"/>
            <a:ext cx="9251775" cy="6523200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2194560" y="1045296"/>
            <a:ext cx="6929120" cy="43281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5240" y="6270721"/>
            <a:ext cx="716152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Underlying Structure and Multivariate 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97525-3324-A84D-8782-44E152119B7A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9235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8813" y="318944"/>
            <a:ext cx="9251775" cy="6523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69440" y="442722"/>
            <a:ext cx="8351518" cy="5776912"/>
            <a:chOff x="1024128" y="-154541"/>
            <a:chExt cx="10021822" cy="6932294"/>
          </a:xfrm>
        </p:grpSpPr>
        <p:sp>
          <p:nvSpPr>
            <p:cNvPr id="26" name="Rectangle 25"/>
            <p:cNvSpPr/>
            <p:nvPr/>
          </p:nvSpPr>
          <p:spPr>
            <a:xfrm>
              <a:off x="7654454" y="-154541"/>
              <a:ext cx="3391496" cy="3037279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Dagny OT" panose="020B0504020201020104" pitchFamily="34" charset="77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84868" y="1020287"/>
              <a:ext cx="5039932" cy="2747487"/>
            </a:xfrm>
            <a:prstGeom prst="rect">
              <a:avLst/>
            </a:prstGeom>
            <a:noFill/>
            <a:ln w="76200">
              <a:solidFill>
                <a:srgbClr val="A54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Dagny OT" panose="020B0504020201020104" pitchFamily="34" charset="77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24128" y="3515680"/>
              <a:ext cx="7144648" cy="326207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Dagny OT" panose="020B0504020201020104" pitchFamily="34" charset="7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1AF739-1C56-424E-8B1B-7CA2560B92CC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Gapminder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D3873-5241-3F4B-96E1-BE5E6861B763}"/>
              </a:ext>
            </a:extLst>
          </p:cNvPr>
          <p:cNvSpPr txBox="1"/>
          <p:nvPr/>
        </p:nvSpPr>
        <p:spPr>
          <a:xfrm>
            <a:off x="2550056" y="6223207"/>
            <a:ext cx="7161521" cy="523220"/>
          </a:xfrm>
          <a:prstGeom prst="rect">
            <a:avLst/>
          </a:prstGeom>
          <a:solidFill>
            <a:srgbClr val="C8C8C8">
              <a:alpha val="27451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b="0"/>
              <a:t>Underlying Structure and Multivariate Links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8EFEA-503B-BE42-AA8C-511F66AB1EBB}"/>
              </a:ext>
            </a:extLst>
          </p:cNvPr>
          <p:cNvSpPr txBox="1"/>
          <p:nvPr/>
        </p:nvSpPr>
        <p:spPr>
          <a:xfrm>
            <a:off x="2515240" y="6270721"/>
            <a:ext cx="716152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Underlying Structure and Multivariate Links</a:t>
            </a:r>
          </a:p>
        </p:txBody>
      </p:sp>
    </p:spTree>
    <p:extLst>
      <p:ext uri="{BB962C8B-B14F-4D97-AF65-F5344CB8AC3E}">
        <p14:creationId xmlns:p14="http://schemas.microsoft.com/office/powerpoint/2010/main" val="205165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FA3F800-18C7-8747-B8E0-CE016CFB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8813" y="318944"/>
            <a:ext cx="9251775" cy="652320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6020751" y="4666921"/>
            <a:ext cx="2039154" cy="849712"/>
          </a:xfrm>
          <a:custGeom>
            <a:avLst/>
            <a:gdLst>
              <a:gd name="connsiteX0" fmla="*/ 0 w 2446985"/>
              <a:gd name="connsiteY0" fmla="*/ 1019654 h 1019654"/>
              <a:gd name="connsiteX1" fmla="*/ 618185 w 2446985"/>
              <a:gd name="connsiteY1" fmla="*/ 15101 h 1019654"/>
              <a:gd name="connsiteX2" fmla="*/ 2446985 w 2446985"/>
              <a:gd name="connsiteY2" fmla="*/ 388589 h 1019654"/>
              <a:gd name="connsiteX3" fmla="*/ 2446985 w 2446985"/>
              <a:gd name="connsiteY3" fmla="*/ 388589 h 101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6985" h="1019654">
                <a:moveTo>
                  <a:pt x="0" y="1019654"/>
                </a:moveTo>
                <a:cubicBezTo>
                  <a:pt x="105177" y="569966"/>
                  <a:pt x="210354" y="120278"/>
                  <a:pt x="618185" y="15101"/>
                </a:cubicBezTo>
                <a:cubicBezTo>
                  <a:pt x="1026016" y="-90076"/>
                  <a:pt x="2446985" y="388589"/>
                  <a:pt x="2446985" y="388589"/>
                </a:cubicBezTo>
                <a:lnTo>
                  <a:pt x="2446985" y="388589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Dagny OT" panose="020B05040202010201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9B60C-C16C-1A4A-A8B1-066004B48CAB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D8753-44DE-3343-A66C-888C7D8E56B3}"/>
              </a:ext>
            </a:extLst>
          </p:cNvPr>
          <p:cNvSpPr txBox="1"/>
          <p:nvPr/>
        </p:nvSpPr>
        <p:spPr>
          <a:xfrm>
            <a:off x="2550056" y="6223207"/>
            <a:ext cx="7161521" cy="523220"/>
          </a:xfrm>
          <a:prstGeom prst="rect">
            <a:avLst/>
          </a:prstGeom>
          <a:solidFill>
            <a:srgbClr val="C8C8C8">
              <a:alpha val="27451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b="0"/>
              <a:t>Underlying Structure and Multivariate Links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7900B-E8BE-1A40-97DC-01228680ADD2}"/>
              </a:ext>
            </a:extLst>
          </p:cNvPr>
          <p:cNvSpPr txBox="1"/>
          <p:nvPr/>
        </p:nvSpPr>
        <p:spPr>
          <a:xfrm>
            <a:off x="2515240" y="6270721"/>
            <a:ext cx="716152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Underlying Structure and Multivariate Links</a:t>
            </a:r>
          </a:p>
        </p:txBody>
      </p:sp>
    </p:spTree>
    <p:extLst>
      <p:ext uri="{BB962C8B-B14F-4D97-AF65-F5344CB8AC3E}">
        <p14:creationId xmlns:p14="http://schemas.microsoft.com/office/powerpoint/2010/main" val="334873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F43023-A1AA-A343-B0FB-91E53DE7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68813" y="318944"/>
            <a:ext cx="9251775" cy="65232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666481" y="2474785"/>
            <a:ext cx="1930400" cy="37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Dagny OT" panose="020B05040202010201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EAA27-C12F-2841-BF8C-740D4D6A2B9F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0429F-AE7B-9242-9667-46E8ADDC9FAA}"/>
              </a:ext>
            </a:extLst>
          </p:cNvPr>
          <p:cNvSpPr txBox="1"/>
          <p:nvPr/>
        </p:nvSpPr>
        <p:spPr>
          <a:xfrm>
            <a:off x="4740156" y="6270721"/>
            <a:ext cx="2711688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50513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VISUALIZATION BASICS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r>
              <a:rPr lang="en-US" dirty="0">
                <a:hlinkClick r:id="rId2"/>
              </a:rPr>
              <a:t>pboily@uottawa.ca</a:t>
            </a:r>
            <a:r>
              <a:rPr lang="en-US" dirty="0"/>
              <a:t>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4DA107C2-5EE3-D641-B1C1-428A966D3717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[with files from Stephen Davies </a:t>
            </a:r>
            <a:r>
              <a:rPr lang="en-US" sz="1600">
                <a:solidFill>
                  <a:schemeClr val="tx2"/>
                </a:solidFill>
              </a:rPr>
              <a:t>| DAVHILL]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1. Check the data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outliers, spikes, anomalies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2. Explain encoding</a:t>
            </a:r>
            <a:br>
              <a:rPr lang="en-US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don't assume the reader knows what everything means</a:t>
            </a:r>
          </a:p>
          <a:p>
            <a:pPr>
              <a:lnSpc>
                <a:spcPct val="100000"/>
              </a:lnSpc>
            </a:pPr>
            <a:endParaRPr lang="en-US" sz="150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endParaRPr lang="en-US" sz="150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endParaRPr lang="en-US" sz="1500" dirty="0">
              <a:latin typeface="Dagny OT" panose="020B0504020201020104" pitchFamily="34" charset="0"/>
            </a:endParaRPr>
          </a:p>
          <a:p>
            <a:pPr>
              <a:lnSpc>
                <a:spcPct val="100000"/>
              </a:lnSpc>
            </a:pPr>
            <a:endParaRPr lang="en-US" sz="1500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" b="1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3. Label axes</a:t>
            </a:r>
            <a:br>
              <a:rPr lang="en-US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knowing the scale is important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" dirty="0"/>
          </a:p>
          <a:p>
            <a:pPr>
              <a:lnSpc>
                <a:spcPct val="100000"/>
              </a:lnSpc>
            </a:pPr>
            <a:endParaRPr lang="en-US" sz="1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63098" y="3954302"/>
            <a:ext cx="4728293" cy="1525255"/>
          </a:xfrm>
          <a:prstGeom prst="rect">
            <a:avLst/>
          </a:prstGeom>
          <a:ln w="38100"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738" y="3940923"/>
            <a:ext cx="4729586" cy="1521582"/>
          </a:xfrm>
          <a:prstGeom prst="rect">
            <a:avLst/>
          </a:prstGeom>
          <a:ln w="38100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362381" y="13361"/>
            <a:ext cx="3829619" cy="323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500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http://flowingdata.com/tag/pitfalls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6054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BASIC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4. Include units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eliminate the need for guesswork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5. Keep your geometry in check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circles and 2D shape are sized by area, bar charts by length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6. Include your sources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protect yourself, and let those who want to dig deeper do so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b="1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7. Consider your audience</a:t>
            </a:r>
            <a:br>
              <a:rPr lang="en-US" b="1" dirty="0">
                <a:latin typeface="Dagny OT" panose="020B0504020201020104" pitchFamily="34" charset="0"/>
              </a:rPr>
            </a:br>
            <a:r>
              <a:rPr lang="en-US" dirty="0">
                <a:latin typeface="Dagny OT" panose="020B0504020201020104" pitchFamily="34" charset="0"/>
              </a:rPr>
              <a:t>a poster can be wordy, a presentation should be minimalist</a:t>
            </a:r>
          </a:p>
          <a:p>
            <a:pPr>
              <a:lnSpc>
                <a:spcPct val="100000"/>
              </a:lnSpc>
            </a:pP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480" r="480"/>
          <a:stretch/>
        </p:blipFill>
        <p:spPr>
          <a:xfrm>
            <a:off x="9532117" y="1886041"/>
            <a:ext cx="2016021" cy="395854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noFill/>
            <a:miter lim="800000"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12089" y="1854634"/>
            <a:ext cx="1248033" cy="14497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21999" y="2095531"/>
            <a:ext cx="102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3.5 radius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1999" y="2937748"/>
            <a:ext cx="1025880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3.5 area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62381" y="13361"/>
            <a:ext cx="3829619" cy="323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500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http://flowingdata.com/tag/pitfalls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292BE-D83D-824B-814E-D411ED003271}"/>
              </a:ext>
            </a:extLst>
          </p:cNvPr>
          <p:cNvSpPr txBox="1"/>
          <p:nvPr/>
        </p:nvSpPr>
        <p:spPr>
          <a:xfrm>
            <a:off x="9423109" y="5815500"/>
            <a:ext cx="233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Eggplant consumption, per week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A67494-A393-C046-9D74-64E857A05917}"/>
              </a:ext>
            </a:extLst>
          </p:cNvPr>
          <p:cNvSpPr txBox="1"/>
          <p:nvPr/>
        </p:nvSpPr>
        <p:spPr>
          <a:xfrm>
            <a:off x="9423109" y="1638125"/>
            <a:ext cx="2336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Cancer cases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D70C6-29B0-8244-A940-8BD883D60CCD}"/>
              </a:ext>
            </a:extLst>
          </p:cNvPr>
          <p:cNvSpPr txBox="1"/>
          <p:nvPr/>
        </p:nvSpPr>
        <p:spPr>
          <a:xfrm>
            <a:off x="10488684" y="2118613"/>
            <a:ext cx="83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Incidence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144F8C-20BA-9844-A581-4CFBA16EBA20}"/>
              </a:ext>
            </a:extLst>
          </p:cNvPr>
          <p:cNvSpPr txBox="1"/>
          <p:nvPr/>
        </p:nvSpPr>
        <p:spPr>
          <a:xfrm>
            <a:off x="10495224" y="2340270"/>
            <a:ext cx="83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</a:rPr>
              <a:t>Mortality</a:t>
            </a:r>
          </a:p>
        </p:txBody>
      </p:sp>
    </p:spTree>
    <p:extLst>
      <p:ext uri="{BB962C8B-B14F-4D97-AF65-F5344CB8AC3E}">
        <p14:creationId xmlns:p14="http://schemas.microsoft.com/office/powerpoint/2010/main" val="214117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 WORD ABOUT ACCESSIBILITY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9764233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Charts cannot usually be translated to Braille. Describing the features and emerging structures in a visualization is a possible solution… </a:t>
            </a:r>
            <a:r>
              <a:rPr lang="en-US" b="1" dirty="0">
                <a:latin typeface="Dagny OT" panose="020B0504020201020104" pitchFamily="34" charset="77"/>
              </a:rPr>
              <a:t>if they can be spotted.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Analysts must produce clear and meaningful visualizations, but they must also describe them and their features in a fashion that allows all to "see" the insights. This requires analysts to have “seen” all the insights, which is not always possible.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Conditions: </a:t>
            </a:r>
            <a:r>
              <a:rPr lang="en-US" dirty="0" err="1">
                <a:latin typeface="Dagny OT" panose="020B0504020201020104" pitchFamily="34" charset="77"/>
              </a:rPr>
              <a:t>colourblindness</a:t>
            </a:r>
            <a:r>
              <a:rPr lang="en-US" dirty="0">
                <a:latin typeface="Dagny OT" panose="020B0504020201020104" pitchFamily="34" charset="77"/>
              </a:rPr>
              <a:t>, low vision, motor impairment, cognitive disability, ADHD, etc.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Best Practices: </a:t>
            </a:r>
            <a:r>
              <a:rPr lang="en-US" dirty="0">
                <a:latin typeface="Dagny OT" panose="020B0504020201020104" pitchFamily="34" charset="77"/>
              </a:rPr>
              <a:t>high contrast text/elements, zoom/magnifications, keyboard navigation, assistive design, short summaries, undo/redo functionality, etc. [F. </a:t>
            </a:r>
            <a:r>
              <a:rPr lang="en-US" dirty="0" err="1">
                <a:latin typeface="Dagny OT" panose="020B0504020201020104" pitchFamily="34" charset="77"/>
              </a:rPr>
              <a:t>Elavsky</a:t>
            </a:r>
            <a:r>
              <a:rPr lang="en-US" dirty="0">
                <a:latin typeface="Dagny OT" panose="020B0504020201020104" pitchFamily="34" charset="77"/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0A1F5-3000-2442-A2B3-A4EB1DBA1AF7}"/>
              </a:ext>
            </a:extLst>
          </p:cNvPr>
          <p:cNvSpPr/>
          <p:nvPr/>
        </p:nvSpPr>
        <p:spPr>
          <a:xfrm>
            <a:off x="10024427" y="0"/>
            <a:ext cx="2167573" cy="307775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  <a:hlinkClick r:id="rId2"/>
              </a:rPr>
              <a:t>http://dataphys.org/list/</a:t>
            </a:r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4279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 WORD ABOUT ACCESSIBILITY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10076121" cy="35814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Data Perception:</a:t>
            </a: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texture-based representations</a:t>
            </a: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text-to-speech</a:t>
            </a: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sound/music</a:t>
            </a: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odor-based or taste-based representations (?!?)</a:t>
            </a:r>
          </a:p>
          <a:p>
            <a:pPr lvl="1">
              <a:lnSpc>
                <a:spcPct val="100000"/>
              </a:lnSpc>
              <a:buSzPct val="100000"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err="1">
                <a:latin typeface="Dagny OT" panose="020B0504020201020104" pitchFamily="34" charset="77"/>
              </a:rPr>
              <a:t>Sonifications</a:t>
            </a:r>
            <a:r>
              <a:rPr lang="en-US" b="1" dirty="0">
                <a:latin typeface="Dagny OT" panose="020B0504020201020104" pitchFamily="34" charset="77"/>
              </a:rPr>
              <a:t>:</a:t>
            </a: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  <a:hlinkClick r:id="rId2"/>
              </a:rPr>
              <a:t>TRAPPIST Sounds : TRAPPIST-1 Planetary System Translated Directly Into Music</a:t>
            </a:r>
            <a:endParaRPr lang="en-CA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SzPct val="100000"/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  <a:hlinkClick r:id="rId3"/>
              </a:rPr>
              <a:t>Listening to data from the Large Hadron Collider, L. Asquith</a:t>
            </a:r>
            <a:endParaRPr lang="en-CA" i="0" dirty="0">
              <a:latin typeface="Dagny OT" panose="020B05040202010201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B6EE0-4B20-0842-880C-F790D9DA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3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Visualization Catalogue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VISUALIZATION BASICS</a:t>
            </a:r>
          </a:p>
        </p:txBody>
      </p:sp>
    </p:spTree>
    <p:extLst>
      <p:ext uri="{BB962C8B-B14F-4D97-AF65-F5344CB8AC3E}">
        <p14:creationId xmlns:p14="http://schemas.microsoft.com/office/powerpoint/2010/main" val="409166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F10C0CC-EE7E-47E7-9FD9-D32F9A73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61668" y="255181"/>
            <a:ext cx="11448127" cy="65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12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2A643-8ECC-4508-BE1C-113457E2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DISPLAYS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CA" sz="3400" dirty="0">
                <a:latin typeface="Dagny OT" panose="020B0504020201020104" pitchFamily="34" charset="77"/>
              </a:rPr>
              <a:t>With data displays, we try to highlight: </a:t>
            </a: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CA" sz="2900" dirty="0">
                <a:latin typeface="Dagny OT" panose="020B0504020201020104" pitchFamily="34" charset="77"/>
              </a:rPr>
              <a:t>a</a:t>
            </a:r>
            <a:r>
              <a:rPr lang="en-CA" sz="2900" b="1" dirty="0">
                <a:latin typeface="Dagny OT" panose="020B0504020201020104" pitchFamily="34" charset="77"/>
              </a:rPr>
              <a:t> relationship</a:t>
            </a:r>
            <a:r>
              <a:rPr lang="en-US" sz="2900" dirty="0">
                <a:latin typeface="Dagny OT" panose="020B0504020201020104" pitchFamily="34" charset="77"/>
              </a:rPr>
              <a:t> (</a:t>
            </a:r>
            <a:r>
              <a:rPr lang="en-CA" sz="2900" dirty="0">
                <a:latin typeface="Dagny OT" panose="020B0504020201020104" pitchFamily="34" charset="77"/>
              </a:rPr>
              <a:t>show a connection or correlation between two or more variables); </a:t>
            </a: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CA" sz="2900" dirty="0">
                <a:latin typeface="Dagny OT" panose="020B0504020201020104" pitchFamily="34" charset="77"/>
              </a:rPr>
              <a:t>a</a:t>
            </a:r>
            <a:r>
              <a:rPr lang="en-CA" sz="2900" b="1" dirty="0">
                <a:latin typeface="Dagny OT" panose="020B0504020201020104" pitchFamily="34" charset="77"/>
              </a:rPr>
              <a:t> comparison</a:t>
            </a:r>
            <a:r>
              <a:rPr lang="en-US" sz="2900" dirty="0">
                <a:latin typeface="Dagny OT" panose="020B0504020201020104" pitchFamily="34" charset="77"/>
              </a:rPr>
              <a:t> (</a:t>
            </a:r>
            <a:r>
              <a:rPr lang="en-CA" sz="2900" dirty="0">
                <a:latin typeface="Dagny OT" panose="020B0504020201020104" pitchFamily="34" charset="77"/>
              </a:rPr>
              <a:t>set some variables apart from others, and display how those two variables interact); </a:t>
            </a: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CA" sz="2900" dirty="0">
                <a:latin typeface="Dagny OT" panose="020B0504020201020104" pitchFamily="34" charset="77"/>
              </a:rPr>
              <a:t>a</a:t>
            </a:r>
            <a:r>
              <a:rPr lang="en-CA" sz="2900" b="1" dirty="0">
                <a:latin typeface="Dagny OT" panose="020B0504020201020104" pitchFamily="34" charset="77"/>
              </a:rPr>
              <a:t> composition</a:t>
            </a:r>
            <a:r>
              <a:rPr lang="en-US" sz="2900" dirty="0">
                <a:latin typeface="Dagny OT" panose="020B0504020201020104" pitchFamily="34" charset="77"/>
              </a:rPr>
              <a:t> (</a:t>
            </a:r>
            <a:r>
              <a:rPr lang="en-CA" sz="2900" dirty="0">
                <a:latin typeface="Dagny OT" panose="020B0504020201020104" pitchFamily="34" charset="77"/>
              </a:rPr>
              <a:t>collect different types of information that make up a whole and display them together), and  </a:t>
            </a: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CA" sz="2900" dirty="0">
                <a:latin typeface="Dagny OT" panose="020B0504020201020104" pitchFamily="34" charset="77"/>
              </a:rPr>
              <a:t>a </a:t>
            </a:r>
            <a:r>
              <a:rPr lang="en-CA" sz="2900" b="1" dirty="0">
                <a:latin typeface="Dagny OT" panose="020B0504020201020104" pitchFamily="34" charset="77"/>
              </a:rPr>
              <a:t>distribution</a:t>
            </a:r>
            <a:r>
              <a:rPr lang="en-US" sz="2900" dirty="0">
                <a:latin typeface="Dagny OT" panose="020B0504020201020104" pitchFamily="34" charset="77"/>
              </a:rPr>
              <a:t> (</a:t>
            </a:r>
            <a:r>
              <a:rPr lang="en-CA" sz="2900" dirty="0">
                <a:latin typeface="Dagny OT" panose="020B0504020201020104" pitchFamily="34" charset="77"/>
              </a:rPr>
              <a:t>lay out a collection of related or unrelated information to see how it correlates, if at all, and to understand if there's any interaction between the variables). </a:t>
            </a:r>
          </a:p>
        </p:txBody>
      </p:sp>
    </p:spTree>
    <p:extLst>
      <p:ext uri="{BB962C8B-B14F-4D97-AF65-F5344CB8AC3E}">
        <p14:creationId xmlns:p14="http://schemas.microsoft.com/office/powerpoint/2010/main" val="10801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TEXT AND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One or two numbers to focus on may help “set the scene” and </a:t>
            </a:r>
            <a:r>
              <a:rPr lang="en-CA" b="1" dirty="0">
                <a:latin typeface="Dagny OT" panose="020B0504020201020104" pitchFamily="34" charset="77"/>
              </a:rPr>
              <a:t>draw focus </a:t>
            </a:r>
            <a:r>
              <a:rPr lang="en-CA" dirty="0">
                <a:latin typeface="Dagny OT" panose="020B0504020201020104" pitchFamily="34" charset="77"/>
              </a:rPr>
              <a:t>to an area of the report.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12241D-DB9C-4DEF-BCAC-C89C497E4C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946148"/>
              </p:ext>
            </p:extLst>
          </p:nvPr>
        </p:nvGraphicFramePr>
        <p:xfrm>
          <a:off x="1109895" y="4097079"/>
          <a:ext cx="2342142" cy="2287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132D75F-C9FE-44C7-A463-46B8486E5B82}"/>
              </a:ext>
            </a:extLst>
          </p:cNvPr>
          <p:cNvSpPr txBox="1"/>
          <p:nvPr/>
        </p:nvSpPr>
        <p:spPr>
          <a:xfrm>
            <a:off x="3784627" y="4187116"/>
            <a:ext cx="2034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33CCCC"/>
                </a:solidFill>
                <a:latin typeface="Dagny OT" panose="020B0504020201020104" pitchFamily="34" charset="77"/>
              </a:rPr>
              <a:t>95% </a:t>
            </a: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of the population</a:t>
            </a:r>
            <a:endParaRPr lang="en-US" sz="4800" dirty="0">
              <a:solidFill>
                <a:schemeClr val="tx1">
                  <a:lumMod val="50000"/>
                  <a:lumOff val="50000"/>
                </a:schemeClr>
              </a:solidFill>
              <a:latin typeface="Dagny OT" panose="020B0504020201020104" pitchFamily="34" charset="77"/>
            </a:endParaRP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drinks tea today compared to </a:t>
            </a:r>
          </a:p>
          <a:p>
            <a:pPr algn="ctr"/>
            <a:r>
              <a:rPr lang="en-US" sz="2000" dirty="0">
                <a:solidFill>
                  <a:srgbClr val="33CCCC"/>
                </a:solidFill>
                <a:latin typeface="Dagny OT" panose="020B0504020201020104" pitchFamily="34" charset="77"/>
              </a:rPr>
              <a:t>75%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Dagny OT" panose="020B0504020201020104" pitchFamily="34" charset="77"/>
              </a:rPr>
              <a:t>in 2007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E5423-E1EC-7942-A75E-E7DFA1EA887D}"/>
              </a:ext>
            </a:extLst>
          </p:cNvPr>
          <p:cNvSpPr txBox="1">
            <a:spLocks/>
          </p:cNvSpPr>
          <p:nvPr/>
        </p:nvSpPr>
        <p:spPr>
          <a:xfrm>
            <a:off x="6372615" y="2285999"/>
            <a:ext cx="5755590" cy="4140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buFont typeface="Franklin Gothic Book" panose="020B0503020102020204" pitchFamily="34" charset="0"/>
              <a:buNone/>
            </a:pPr>
            <a:r>
              <a:rPr lang="en-CA" dirty="0">
                <a:latin typeface="Dagny OT" panose="020B0504020201020104" pitchFamily="34" charset="77"/>
              </a:rPr>
              <a:t>Tables interact with our </a:t>
            </a:r>
            <a:r>
              <a:rPr lang="en-CA" b="1" dirty="0">
                <a:latin typeface="Dagny OT" panose="020B0504020201020104" pitchFamily="34" charset="77"/>
              </a:rPr>
              <a:t>verbal</a:t>
            </a:r>
            <a:r>
              <a:rPr lang="en-CA" dirty="0">
                <a:latin typeface="Dagny OT" panose="020B0504020201020104" pitchFamily="34" charset="77"/>
              </a:rPr>
              <a:t> system (we </a:t>
            </a:r>
            <a:r>
              <a:rPr lang="en-CA" b="1" dirty="0">
                <a:latin typeface="Dagny OT" panose="020B0504020201020104" pitchFamily="34" charset="77"/>
              </a:rPr>
              <a:t>read</a:t>
            </a:r>
            <a:r>
              <a:rPr lang="en-CA" dirty="0">
                <a:latin typeface="Dagny OT" panose="020B0504020201020104" pitchFamily="34" charset="77"/>
              </a:rPr>
              <a:t> them):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used to </a:t>
            </a:r>
            <a:r>
              <a:rPr lang="en-CA" b="1" i="0" dirty="0">
                <a:latin typeface="Dagny OT" panose="020B0504020201020104" pitchFamily="34" charset="77"/>
              </a:rPr>
              <a:t>compare</a:t>
            </a:r>
            <a:r>
              <a:rPr lang="en-CA" i="0" dirty="0">
                <a:latin typeface="Dagny OT" panose="020B0504020201020104" pitchFamily="34" charset="77"/>
              </a:rPr>
              <a:t> values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audiences will look for </a:t>
            </a:r>
            <a:r>
              <a:rPr lang="en-CA" b="1" i="0" dirty="0">
                <a:latin typeface="Dagny OT" panose="020B0504020201020104" pitchFamily="34" charset="77"/>
              </a:rPr>
              <a:t>their</a:t>
            </a:r>
            <a:r>
              <a:rPr lang="en-CA" i="0" dirty="0">
                <a:latin typeface="Dagny OT" panose="020B0504020201020104" pitchFamily="34" charset="77"/>
              </a:rPr>
              <a:t> rows</a:t>
            </a:r>
          </a:p>
          <a:p>
            <a:pPr algn="just">
              <a:lnSpc>
                <a:spcPct val="110000"/>
              </a:lnSpc>
              <a:buFont typeface="System Font Regular"/>
              <a:buChar char="-"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Font typeface="Franklin Gothic Book" panose="020B0503020102020204" pitchFamily="34" charset="0"/>
              <a:buNone/>
            </a:pPr>
            <a:r>
              <a:rPr lang="en-CA" dirty="0">
                <a:latin typeface="Dagny OT" panose="020B0504020201020104" pitchFamily="34" charset="77"/>
              </a:rPr>
              <a:t>Table design needs to blend into background: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data should stand out, not the borders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dense table: use </a:t>
            </a:r>
            <a:r>
              <a:rPr lang="en-CA" b="1" i="0" dirty="0">
                <a:latin typeface="Dagny OT" panose="020B0504020201020104" pitchFamily="34" charset="77"/>
              </a:rPr>
              <a:t>alternating</a:t>
            </a:r>
            <a:r>
              <a:rPr lang="en-CA" i="0" dirty="0">
                <a:latin typeface="Dagny OT" panose="020B0504020201020104" pitchFamily="34" charset="77"/>
              </a:rPr>
              <a:t> row colour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Leverage colour to convey magnitude: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use </a:t>
            </a:r>
            <a:r>
              <a:rPr lang="en-CA" b="1" i="0" dirty="0">
                <a:latin typeface="Dagny OT" panose="020B0504020201020104" pitchFamily="34" charset="77"/>
              </a:rPr>
              <a:t>single colour saturation</a:t>
            </a:r>
            <a:endParaRPr lang="en-CA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use a legend to remove values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CA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2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TABLES AND TABLE HEATMAPS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0C113E-58EA-435F-8A94-46F9B39E79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238098"/>
              </p:ext>
            </p:extLst>
          </p:nvPr>
        </p:nvGraphicFramePr>
        <p:xfrm>
          <a:off x="1371600" y="2171700"/>
          <a:ext cx="3305180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3106">
                  <a:extLst>
                    <a:ext uri="{9D8B030D-6E8A-4147-A177-3AD203B41FA5}">
                      <a16:colId xmlns:a16="http://schemas.microsoft.com/office/drawing/2014/main" val="1778181859"/>
                    </a:ext>
                  </a:extLst>
                </a:gridCol>
                <a:gridCol w="1162493">
                  <a:extLst>
                    <a:ext uri="{9D8B030D-6E8A-4147-A177-3AD203B41FA5}">
                      <a16:colId xmlns:a16="http://schemas.microsoft.com/office/drawing/2014/main" val="1661784330"/>
                    </a:ext>
                  </a:extLst>
                </a:gridCol>
                <a:gridCol w="1169581">
                  <a:extLst>
                    <a:ext uri="{9D8B030D-6E8A-4147-A177-3AD203B41FA5}">
                      <a16:colId xmlns:a16="http://schemas.microsoft.com/office/drawing/2014/main" val="3851005272"/>
                    </a:ext>
                  </a:extLst>
                </a:gridCol>
              </a:tblGrid>
              <a:tr h="291247">
                <a:tc>
                  <a:txBody>
                    <a:bodyPr/>
                    <a:lstStyle/>
                    <a:p>
                      <a:r>
                        <a:rPr lang="en-US" b="0" i="0">
                          <a:latin typeface="Dagny OT" panose="020B0504020201020104" pitchFamily="34" charset="77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Dagny OT" panose="020B0504020201020104" pitchFamily="34" charset="77"/>
                        </a:rPr>
                        <a:t>Last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Dagny OT" panose="020B0504020201020104" pitchFamily="34" charset="77"/>
                        </a:rPr>
                        <a:t>This 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576630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Dagny OT" panose="020B0504020201020104" pitchFamily="34" charset="77"/>
                        </a:rPr>
                        <a:t>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latin typeface="Dagny OT" panose="020B0504020201020104" pitchFamily="34" charset="77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4318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r>
                        <a:rPr lang="en-US" b="0" i="0">
                          <a:latin typeface="Dagny OT" panose="020B0504020201020104" pitchFamily="34" charset="77"/>
                        </a:rPr>
                        <a:t>Fred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latin typeface="Dagny OT" panose="020B0504020201020104" pitchFamily="34" charset="77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516947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r>
                        <a:rPr lang="en-US" b="0" i="0">
                          <a:latin typeface="Dagny OT" panose="020B0504020201020104" pitchFamily="34" charset="77"/>
                        </a:rPr>
                        <a:t>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>
                          <a:latin typeface="Dagny OT" panose="020B0504020201020104" pitchFamily="34" charset="77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i="0" dirty="0">
                          <a:latin typeface="Dagny OT" panose="020B0504020201020104" pitchFamily="34" charset="77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42312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B984C0-6803-4FEA-969F-2E0D34FB2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267"/>
              </p:ext>
            </p:extLst>
          </p:nvPr>
        </p:nvGraphicFramePr>
        <p:xfrm>
          <a:off x="1264606" y="4179997"/>
          <a:ext cx="3519167" cy="1463040"/>
        </p:xfrm>
        <a:graphic>
          <a:graphicData uri="http://schemas.openxmlformats.org/drawingml/2006/table">
            <a:tbl>
              <a:tblPr firstRow="1"/>
              <a:tblGrid>
                <a:gridCol w="997138">
                  <a:extLst>
                    <a:ext uri="{9D8B030D-6E8A-4147-A177-3AD203B41FA5}">
                      <a16:colId xmlns:a16="http://schemas.microsoft.com/office/drawing/2014/main" val="1778181859"/>
                    </a:ext>
                  </a:extLst>
                </a:gridCol>
                <a:gridCol w="1217769">
                  <a:extLst>
                    <a:ext uri="{9D8B030D-6E8A-4147-A177-3AD203B41FA5}">
                      <a16:colId xmlns:a16="http://schemas.microsoft.com/office/drawing/2014/main" val="1661784330"/>
                    </a:ext>
                  </a:extLst>
                </a:gridCol>
                <a:gridCol w="1304260">
                  <a:extLst>
                    <a:ext uri="{9D8B030D-6E8A-4147-A177-3AD203B41FA5}">
                      <a16:colId xmlns:a16="http://schemas.microsoft.com/office/drawing/2014/main" val="3851005272"/>
                    </a:ext>
                  </a:extLst>
                </a:gridCol>
              </a:tblGrid>
              <a:tr h="291247"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Dagny OT" panose="020B0504020201020104" pitchFamily="34" charset="77"/>
                        </a:rPr>
                        <a:t>Name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Dagny OT" panose="020B0504020201020104" pitchFamily="34" charset="77"/>
                        </a:rPr>
                        <a:t>Last Year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Dagny OT" panose="020B0504020201020104" pitchFamily="34" charset="77"/>
                        </a:rPr>
                        <a:t>This Year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4576630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Dagny OT" panose="020B0504020201020104" pitchFamily="34" charset="77"/>
                        </a:rPr>
                        <a:t>Ron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Dagny OT" panose="020B0504020201020104" pitchFamily="34" charset="77"/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1584318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Dagny OT" panose="020B0504020201020104" pitchFamily="34" charset="77"/>
                        </a:rPr>
                        <a:t>Fred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Dagny OT" panose="020B0504020201020104" pitchFamily="34" charset="77"/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Dagny OT" panose="020B0504020201020104" pitchFamily="34" charset="77"/>
                        </a:rPr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516947"/>
                  </a:ext>
                </a:extLst>
              </a:tr>
              <a:tr h="291247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Dagny OT" panose="020B0504020201020104" pitchFamily="34" charset="77"/>
                        </a:rPr>
                        <a:t>George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Dagny OT" panose="020B0504020201020104" pitchFamily="34" charset="77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Dagny OT" panose="020B0504020201020104" pitchFamily="34" charset="77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242312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7F9B76C-834F-1148-9300-F17E11A59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534" y="1774328"/>
            <a:ext cx="3935908" cy="43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SCATTERPLOTS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27A651-DB95-49D1-B7D5-9239FCFDF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4632252" cy="35814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Show relationship between 2 variables (</a:t>
            </a:r>
            <a:r>
              <a:rPr lang="en-CA" b="1" dirty="0">
                <a:latin typeface="Dagny OT" panose="020B0504020201020104" pitchFamily="34" charset="77"/>
              </a:rPr>
              <a:t>scatterplot</a:t>
            </a:r>
            <a:r>
              <a:rPr lang="en-CA" dirty="0">
                <a:latin typeface="Dagny OT" panose="020B0504020201020104" pitchFamily="34" charset="77"/>
              </a:rPr>
              <a:t>) or 3 variables (</a:t>
            </a:r>
            <a:r>
              <a:rPr lang="en-CA" b="1" dirty="0">
                <a:latin typeface="Dagny OT" panose="020B0504020201020104" pitchFamily="34" charset="77"/>
              </a:rPr>
              <a:t>bubble plot</a:t>
            </a:r>
            <a:r>
              <a:rPr lang="en-CA" dirty="0">
                <a:latin typeface="Dagny OT" panose="020B0504020201020104" pitchFamily="34" charset="77"/>
              </a:rPr>
              <a:t>):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use average lines (dotted lines) to provide context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far fewer options in Power BI than in R or Excel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consider using groupings to add clarity (e.g. </a:t>
            </a:r>
            <a:r>
              <a:rPr lang="en-CA" b="1" i="0" dirty="0">
                <a:latin typeface="Dagny OT" panose="020B0504020201020104" pitchFamily="34" charset="77"/>
              </a:rPr>
              <a:t>colour gradients</a:t>
            </a:r>
            <a:r>
              <a:rPr lang="en-CA" i="0" dirty="0">
                <a:latin typeface="Dagny OT" panose="020B0504020201020104" pitchFamily="34" charset="77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1420C-A743-4344-9262-38F47A47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81347" y="2349734"/>
            <a:ext cx="3418499" cy="3950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5D6BA0-E2B1-487A-84F1-EEB6B1E2C2AA}"/>
              </a:ext>
            </a:extLst>
          </p:cNvPr>
          <p:cNvSpPr txBox="1"/>
          <p:nvPr/>
        </p:nvSpPr>
        <p:spPr>
          <a:xfrm>
            <a:off x="7626143" y="1641848"/>
            <a:ext cx="3728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gny OT" panose="020B0504020201020104" pitchFamily="34" charset="77"/>
              </a:rPr>
              <a:t>How long should the perfect cup </a:t>
            </a:r>
            <a:br>
              <a:rPr lang="en-US" sz="2000" dirty="0">
                <a:solidFill>
                  <a:schemeClr val="bg1">
                    <a:lumMod val="50000"/>
                  </a:schemeClr>
                </a:solidFill>
                <a:latin typeface="Dagny OT" panose="020B0504020201020104" pitchFamily="34" charset="77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agny OT" panose="020B0504020201020104" pitchFamily="34" charset="77"/>
              </a:rPr>
              <a:t>of tea be steeped?</a:t>
            </a:r>
          </a:p>
        </p:txBody>
      </p:sp>
    </p:spTree>
    <p:extLst>
      <p:ext uri="{BB962C8B-B14F-4D97-AF65-F5344CB8AC3E}">
        <p14:creationId xmlns:p14="http://schemas.microsoft.com/office/powerpoint/2010/main" val="307602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93FD8-6C16-6B46-8101-2A4124D73841}"/>
              </a:ext>
            </a:extLst>
          </p:cNvPr>
          <p:cNvSpPr txBox="1"/>
          <p:nvPr/>
        </p:nvSpPr>
        <p:spPr>
          <a:xfrm>
            <a:off x="1667471" y="2613393"/>
            <a:ext cx="8857059" cy="1323437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Discovery is no longer limited by the collection and processing of data, but rather management, analysis, and visualization.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@</a:t>
            </a:r>
            <a:r>
              <a:rPr lang="en-US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DamianMingle</a:t>
            </a:r>
            <a:endParaRPr lang="en-US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0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 CHARTS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FBD6E5D-17C5-4532-970F-C9B3DF1514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86000"/>
                <a:ext cx="10593573" cy="2215116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CA" dirty="0">
                    <a:latin typeface="Dagny OT" panose="020B0504020201020104" pitchFamily="34" charset="77"/>
                  </a:rPr>
                  <a:t>Line chart can show a single series or multiple series of data</a:t>
                </a:r>
                <a:r>
                  <a:rPr lang="en-CA" i="1" dirty="0">
                    <a:latin typeface="Dagny OT" panose="020B0504020201020104" pitchFamily="34" charset="77"/>
                  </a:rPr>
                  <a:t> (</a:t>
                </a:r>
                <a:r>
                  <a:rPr lang="en-CA" i="0" dirty="0">
                    <a:latin typeface="Dagny OT" panose="020B0504020201020104" pitchFamily="34" charset="77"/>
                  </a:rPr>
                  <a:t>particularly useful for </a:t>
                </a:r>
                <a:r>
                  <a:rPr lang="en-CA" b="1" i="0" dirty="0">
                    <a:latin typeface="Dagny OT" panose="020B0504020201020104" pitchFamily="34" charset="77"/>
                  </a:rPr>
                  <a:t>time series</a:t>
                </a:r>
                <a:r>
                  <a:rPr lang="en-CA" i="0" dirty="0">
                    <a:latin typeface="Dagny OT" panose="020B0504020201020104" pitchFamily="34" charset="77"/>
                  </a:rPr>
                  <a:t>).</a:t>
                </a:r>
              </a:p>
              <a:p>
                <a:pPr marL="0" indent="0" algn="just">
                  <a:buNone/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buNone/>
                </a:pPr>
                <a:r>
                  <a:rPr lang="en-CA" dirty="0">
                    <a:latin typeface="Dagny OT" panose="020B0504020201020104" pitchFamily="34" charset="77"/>
                  </a:rPr>
                  <a:t>Axis scale should be </a:t>
                </a:r>
                <a:r>
                  <a:rPr lang="en-CA" b="1" dirty="0">
                    <a:latin typeface="Dagny OT" panose="020B0504020201020104" pitchFamily="34" charset="77"/>
                  </a:rPr>
                  <a:t>clear</a:t>
                </a:r>
                <a:r>
                  <a:rPr lang="en-CA" dirty="0">
                    <a:latin typeface="Dagny OT" panose="020B0504020201020104" pitchFamily="34" charset="77"/>
                  </a:rPr>
                  <a:t> and </a:t>
                </a:r>
                <a:r>
                  <a:rPr lang="en-CA" b="1" dirty="0">
                    <a:latin typeface="Dagny OT" panose="020B0504020201020104" pitchFamily="34" charset="77"/>
                  </a:rPr>
                  <a:t>relevant</a:t>
                </a:r>
                <a:r>
                  <a:rPr lang="en-CA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buNone/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buNone/>
                </a:pPr>
                <a:r>
                  <a:rPr lang="en-CA" dirty="0">
                    <a:latin typeface="Dagny OT" panose="020B0504020201020104" pitchFamily="34" charset="77"/>
                  </a:rPr>
                  <a:t>May wish to “</a:t>
                </a:r>
                <a:r>
                  <a:rPr lang="en-CA" b="1" dirty="0">
                    <a:latin typeface="Dagny OT" panose="020B0504020201020104" pitchFamily="34" charset="77"/>
                  </a:rPr>
                  <a:t>anchor</a:t>
                </a:r>
                <a:r>
                  <a:rPr lang="en-CA" dirty="0">
                    <a:latin typeface="Dagny OT" panose="020B0504020201020104" pitchFamily="34" charset="77"/>
                  </a:rPr>
                  <a:t>”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b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CA" dirty="0">
                    <a:latin typeface="Dagny OT" panose="020B0504020201020104" pitchFamily="34" charset="77"/>
                  </a:rPr>
                  <a:t>axis if using dynamic filters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CA" i="0" dirty="0">
                    <a:latin typeface="Dagny OT" panose="020B0504020201020104" pitchFamily="34" charset="77"/>
                  </a:rPr>
                  <a:t>otherwise the graph can jump around as people interact with it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FBD6E5D-17C5-4532-970F-C9B3DF1514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86000"/>
                <a:ext cx="10593573" cy="2215116"/>
              </a:xfrm>
              <a:blipFill>
                <a:blip r:embed="rId2"/>
                <a:stretch>
                  <a:fillRect l="-599" t="-2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587DFCD-D9F1-E047-ACD0-1160FFF6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6570" y="4352260"/>
            <a:ext cx="6242389" cy="2033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E4950-2AD4-A449-A51C-08E46B0ED3CD}"/>
              </a:ext>
            </a:extLst>
          </p:cNvPr>
          <p:cNvSpPr txBox="1"/>
          <p:nvPr/>
        </p:nvSpPr>
        <p:spPr>
          <a:xfrm>
            <a:off x="4106049" y="6339623"/>
            <a:ext cx="55034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Dagny OT" panose="020B0504020201020104" pitchFamily="34" charset="77"/>
              </a:rPr>
              <a:t>Comparison of Countries – cups of tea drunk per week per person</a:t>
            </a:r>
          </a:p>
        </p:txBody>
      </p:sp>
    </p:spTree>
    <p:extLst>
      <p:ext uri="{BB962C8B-B14F-4D97-AF65-F5344CB8AC3E}">
        <p14:creationId xmlns:p14="http://schemas.microsoft.com/office/powerpoint/2010/main" val="282679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BAR CHARTS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B807F2-ED4D-4A0E-B4B8-AEF1A09867DF}"/>
              </a:ext>
            </a:extLst>
          </p:cNvPr>
          <p:cNvSpPr txBox="1">
            <a:spLocks/>
          </p:cNvSpPr>
          <p:nvPr/>
        </p:nvSpPr>
        <p:spPr>
          <a:xfrm>
            <a:off x="5895064" y="2192599"/>
            <a:ext cx="5651442" cy="4317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Versatile</a:t>
            </a:r>
            <a:r>
              <a:rPr lang="en-CA" dirty="0">
                <a:latin typeface="Dagny OT" panose="020B0504020201020104" pitchFamily="34" charset="77"/>
              </a:rPr>
              <a:t> and useful.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ALWAYS (?) use a zero baseline.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Use graph axis OR data labels: axis for broad statements, data labels for details.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Horizontal charts are apparently </a:t>
            </a:r>
            <a:r>
              <a:rPr lang="en-CA" b="1" dirty="0">
                <a:latin typeface="Dagny OT" panose="020B0504020201020104" pitchFamily="34" charset="77"/>
              </a:rPr>
              <a:t>easier to read</a:t>
            </a:r>
            <a:r>
              <a:rPr lang="en-CA" dirty="0">
                <a:latin typeface="Dagny OT" panose="020B0504020201020104" pitchFamily="34" charset="77"/>
              </a:rPr>
              <a:t> (according to many studies).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Think about the ordering of categories.</a:t>
            </a:r>
          </a:p>
          <a:p>
            <a:pPr marL="1371600" lvl="2" indent="-514350" algn="just">
              <a:lnSpc>
                <a:spcPct val="100000"/>
              </a:lnSpc>
              <a:buFont typeface="+mj-lt"/>
              <a:buAutoNum type="arabicPeriod"/>
            </a:pPr>
            <a:endParaRPr lang="en-CA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dirty="0">
              <a:latin typeface="Dagny OT" panose="020B0504020201020104" pitchFamily="34" charset="77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BC3B7BD-AB8C-49E9-98F1-8CE859BC1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651382"/>
              </p:ext>
            </p:extLst>
          </p:nvPr>
        </p:nvGraphicFramePr>
        <p:xfrm>
          <a:off x="1284373" y="2086651"/>
          <a:ext cx="3268855" cy="1893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DAFA551-2F54-4F4C-9CF6-49BAFD0EF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9531316"/>
              </p:ext>
            </p:extLst>
          </p:nvPr>
        </p:nvGraphicFramePr>
        <p:xfrm>
          <a:off x="886498" y="4194245"/>
          <a:ext cx="4546615" cy="1977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892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CHART TYPES</a:t>
            </a: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403AE-B19D-3349-9CD6-71C9EEBC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Stacked Bar Charts</a:t>
            </a:r>
          </a:p>
          <a:p>
            <a:pPr marL="0" indent="0">
              <a:buNone/>
            </a:pPr>
            <a:r>
              <a:rPr lang="en-US" dirty="0"/>
              <a:t>100% Bar Charts</a:t>
            </a:r>
          </a:p>
          <a:p>
            <a:pPr marL="0" indent="0">
              <a:buNone/>
            </a:pPr>
            <a:r>
              <a:rPr lang="en-US" dirty="0"/>
              <a:t>Area Charts</a:t>
            </a:r>
          </a:p>
          <a:p>
            <a:pPr marL="0" indent="0">
              <a:buNone/>
            </a:pPr>
            <a:r>
              <a:rPr lang="en-US" dirty="0" err="1"/>
              <a:t>Treemaps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Gauge Charts</a:t>
            </a:r>
          </a:p>
          <a:p>
            <a:pPr marL="0" indent="0">
              <a:buNone/>
            </a:pPr>
            <a:r>
              <a:rPr lang="en-US" dirty="0"/>
              <a:t>Heatmaps and Choropleth Maps</a:t>
            </a:r>
          </a:p>
          <a:p>
            <a:pPr marL="0" indent="0">
              <a:buNone/>
            </a:pPr>
            <a:r>
              <a:rPr lang="en-US" dirty="0"/>
              <a:t>Geographical Maps</a:t>
            </a:r>
          </a:p>
          <a:p>
            <a:pPr marL="0" indent="0">
              <a:buNone/>
            </a:pPr>
            <a:r>
              <a:rPr lang="en-US" dirty="0"/>
              <a:t>Parallel Coordinates</a:t>
            </a:r>
          </a:p>
          <a:p>
            <a:pPr marL="0" indent="0">
              <a:buNone/>
            </a:pPr>
            <a:r>
              <a:rPr lang="en-US" dirty="0"/>
              <a:t>Chernoff Faces</a:t>
            </a:r>
          </a:p>
          <a:p>
            <a:pPr marL="0" indent="0">
              <a:buNone/>
            </a:pPr>
            <a:r>
              <a:rPr lang="en-US" dirty="0"/>
              <a:t>Word Clouds</a:t>
            </a:r>
          </a:p>
          <a:p>
            <a:pPr marL="0" indent="0">
              <a:buNone/>
            </a:pPr>
            <a:r>
              <a:rPr lang="en-US" dirty="0"/>
              <a:t>Network Diagrams</a:t>
            </a:r>
          </a:p>
          <a:p>
            <a:pPr marL="0" indent="0">
              <a:buNone/>
            </a:pPr>
            <a:r>
              <a:rPr lang="en-US" dirty="0"/>
              <a:t>Dendrograms and Trees</a:t>
            </a:r>
          </a:p>
          <a:p>
            <a:pPr marL="0" indent="0">
              <a:buNone/>
            </a:pPr>
            <a:r>
              <a:rPr lang="en-US" dirty="0"/>
              <a:t>Sparklines</a:t>
            </a:r>
          </a:p>
          <a:p>
            <a:pPr marL="0" indent="0">
              <a:buNone/>
            </a:pPr>
            <a:r>
              <a:rPr lang="en-US" dirty="0"/>
              <a:t>Interactive Charts</a:t>
            </a:r>
          </a:p>
          <a:p>
            <a:pPr marL="0" indent="0">
              <a:buNone/>
            </a:pPr>
            <a:r>
              <a:rPr lang="en-US" dirty="0"/>
              <a:t>Small Multiples</a:t>
            </a:r>
          </a:p>
          <a:p>
            <a:pPr marL="0" indent="0">
              <a:buNone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456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CHARTS TO AVOID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6341796" cy="35814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AVOID (?) anything</a:t>
            </a:r>
            <a:r>
              <a:rPr lang="en-CA" dirty="0">
                <a:latin typeface="Dagny OT" panose="020B0504020201020104" pitchFamily="34" charset="77"/>
              </a:rPr>
              <a:t> </a:t>
            </a:r>
            <a:r>
              <a:rPr lang="en-CA" b="1" dirty="0">
                <a:latin typeface="Dagny OT" panose="020B0504020201020104" pitchFamily="34" charset="77"/>
              </a:rPr>
              <a:t>with an arc</a:t>
            </a:r>
            <a:r>
              <a:rPr lang="en-CA" dirty="0">
                <a:latin typeface="Dagny OT" panose="020B0504020201020104" pitchFamily="34" charset="77"/>
              </a:rPr>
              <a:t> (except gauge charts): pie, donut, </a:t>
            </a:r>
            <a:r>
              <a:rPr lang="en-CA" dirty="0" err="1">
                <a:latin typeface="Dagny OT" panose="020B0504020201020104" pitchFamily="34" charset="77"/>
              </a:rPr>
              <a:t>etc</a:t>
            </a:r>
            <a:r>
              <a:rPr lang="en-CA" dirty="0">
                <a:latin typeface="Dagny OT" panose="020B0504020201020104" pitchFamily="34" charset="77"/>
              </a:rPr>
              <a:t>: human brains have a hard time </a:t>
            </a:r>
            <a:r>
              <a:rPr lang="en-CA" b="1" dirty="0">
                <a:latin typeface="Dagny OT" panose="020B0504020201020104" pitchFamily="34" charset="77"/>
              </a:rPr>
              <a:t>comparing arcs </a:t>
            </a:r>
            <a:r>
              <a:rPr lang="en-CA" dirty="0">
                <a:latin typeface="Dagny OT" panose="020B0504020201020104" pitchFamily="34" charset="77"/>
              </a:rPr>
              <a:t>--</a:t>
            </a:r>
            <a:r>
              <a:rPr lang="en-CA" b="1" dirty="0">
                <a:latin typeface="Dagny OT" panose="020B0504020201020104" pitchFamily="34" charset="77"/>
              </a:rPr>
              <a:t> </a:t>
            </a:r>
            <a:r>
              <a:rPr lang="en-CA" dirty="0">
                <a:latin typeface="Dagny OT" panose="020B0504020201020104" pitchFamily="34" charset="77"/>
              </a:rPr>
              <a:t>without labels, how different are Steve &amp; Bob?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AVOID 3D charts: </a:t>
            </a:r>
            <a:r>
              <a:rPr lang="en-CA" sz="2000" dirty="0">
                <a:latin typeface="Dagny OT" panose="020B0504020201020104" pitchFamily="34" charset="77"/>
              </a:rPr>
              <a:t>it is difficult </a:t>
            </a:r>
            <a:r>
              <a:rPr lang="en-CA" dirty="0">
                <a:latin typeface="Dagny OT" panose="020B0504020201020104" pitchFamily="34" charset="77"/>
              </a:rPr>
              <a:t>to </a:t>
            </a:r>
            <a:r>
              <a:rPr lang="en-CA" sz="2000" dirty="0">
                <a:latin typeface="Dagny OT" panose="020B0504020201020104" pitchFamily="34" charset="77"/>
              </a:rPr>
              <a:t>compare them visually (and they add </a:t>
            </a:r>
            <a:r>
              <a:rPr lang="en-CA" sz="2000" b="1" dirty="0">
                <a:latin typeface="Dagny OT" panose="020B0504020201020104" pitchFamily="34" charset="77"/>
              </a:rPr>
              <a:t>too much</a:t>
            </a:r>
            <a:r>
              <a:rPr lang="en-CA" sz="2000" dirty="0">
                <a:latin typeface="Dagny OT" panose="020B0504020201020104" pitchFamily="34" charset="77"/>
              </a:rPr>
              <a:t> clutter).</a:t>
            </a:r>
            <a:endParaRPr lang="en-CA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AVOID stacked area charts: </a:t>
            </a:r>
            <a:r>
              <a:rPr lang="en-CA" dirty="0">
                <a:latin typeface="Dagny OT" panose="020B0504020201020104" pitchFamily="34" charset="77"/>
              </a:rPr>
              <a:t>way too confusing.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2000" dirty="0">
              <a:latin typeface="Dagny OT" panose="020B0504020201020104" pitchFamily="34" charset="77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027986-24B2-4D2F-A997-0EE24E678F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159179"/>
              </p:ext>
            </p:extLst>
          </p:nvPr>
        </p:nvGraphicFramePr>
        <p:xfrm>
          <a:off x="7652067" y="4196858"/>
          <a:ext cx="4300175" cy="2466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4229629-C851-405E-BE32-C74BDAAE6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8246607"/>
              </p:ext>
            </p:extLst>
          </p:nvPr>
        </p:nvGraphicFramePr>
        <p:xfrm>
          <a:off x="7808551" y="1841891"/>
          <a:ext cx="3987209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22135E2-41CA-1944-8751-F925E85C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49482" y="5062597"/>
            <a:ext cx="4649972" cy="1609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0D921-FB9C-624D-93E5-7F23AF97A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AB54EF-F4C8-497B-8EFE-8F1DAD06E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9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D173F-8948-433F-B6CB-837D820B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3145"/>
            <a:ext cx="12172408" cy="70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8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DF09-5562-4D4A-A49A-D220FEA5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76E7-F402-5949-BBF8-5F9EC05E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Effective data visualizations </a:t>
            </a:r>
            <a:r>
              <a:rPr lang="en-US" b="1" dirty="0">
                <a:latin typeface="Dagny OT" panose="020B0504020201020104" pitchFamily="34" charset="77"/>
              </a:rPr>
              <a:t>provide insights </a:t>
            </a:r>
            <a:r>
              <a:rPr lang="en-US" dirty="0">
                <a:latin typeface="Dagny OT" panose="020B0504020201020104" pitchFamily="34" charset="77"/>
              </a:rPr>
              <a:t>and </a:t>
            </a:r>
            <a:r>
              <a:rPr lang="en-US" b="1" dirty="0">
                <a:latin typeface="Dagny OT" panose="020B0504020201020104" pitchFamily="34" charset="77"/>
              </a:rPr>
              <a:t>facilitate understanding</a:t>
            </a:r>
            <a:r>
              <a:rPr lang="en-US" dirty="0">
                <a:latin typeface="Dagny OT" panose="020B0504020201020104" pitchFamily="34" charset="77"/>
              </a:rPr>
              <a:t>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The basic principles can guide your visualization design and consumption.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Be </a:t>
            </a:r>
            <a:r>
              <a:rPr lang="en-US" b="1" dirty="0">
                <a:latin typeface="Dagny OT" panose="020B0504020201020104" pitchFamily="34" charset="77"/>
              </a:rPr>
              <a:t>creative</a:t>
            </a:r>
            <a:r>
              <a:rPr lang="en-US" dirty="0">
                <a:latin typeface="Dagny OT" panose="020B0504020201020104" pitchFamily="34" charset="77"/>
              </a:rPr>
              <a:t> but keep your data and your representations </a:t>
            </a:r>
            <a:r>
              <a:rPr lang="en-US" b="1" dirty="0">
                <a:latin typeface="Dagny OT" panose="020B0504020201020104" pitchFamily="34" charset="77"/>
              </a:rPr>
              <a:t>honest</a:t>
            </a:r>
            <a:r>
              <a:rPr lang="en-US" dirty="0">
                <a:latin typeface="Dagny OT" panose="020B0504020201020104" pitchFamily="34" charset="77"/>
              </a:rPr>
              <a:t>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Be mindful of attempts to distort trends and conclusions with flashy visuals.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and code should be made available along with the displays.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0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BASIC RULES OF DESIGN AND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VISUALIZATION BASICS</a:t>
            </a:r>
          </a:p>
        </p:txBody>
      </p:sp>
    </p:spTree>
    <p:extLst>
      <p:ext uri="{BB962C8B-B14F-4D97-AF65-F5344CB8AC3E}">
        <p14:creationId xmlns:p14="http://schemas.microsoft.com/office/powerpoint/2010/main" val="38604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PROCESSING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7984541" cy="35814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Perception is </a:t>
            </a:r>
            <a:r>
              <a:rPr lang="en-US" b="1" dirty="0">
                <a:latin typeface="Dagny OT" panose="020B0504020201020104" pitchFamily="34" charset="77"/>
              </a:rPr>
              <a:t>fragmented </a:t>
            </a:r>
            <a:r>
              <a:rPr lang="en-US" dirty="0">
                <a:latin typeface="Dagny OT" panose="020B0504020201020104" pitchFamily="34" charset="77"/>
              </a:rPr>
              <a:t>– eyes are continuously scanning.</a:t>
            </a:r>
          </a:p>
          <a:p>
            <a:pPr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Visual thinking seeks patterns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Pre-attentive processes: </a:t>
            </a:r>
            <a:r>
              <a:rPr lang="en-US" i="0" dirty="0">
                <a:latin typeface="Dagny OT" panose="020B0504020201020104" pitchFamily="34" charset="77"/>
              </a:rPr>
              <a:t>fast, instinctive, efficient, multitasking </a:t>
            </a:r>
            <a:r>
              <a:rPr lang="en-US" dirty="0">
                <a:latin typeface="Dagny OT" panose="020B0504020201020104" pitchFamily="34" charset="77"/>
              </a:rPr>
              <a:t>gather information and build patterns:</a:t>
            </a:r>
          </a:p>
          <a:p>
            <a:pPr marL="1097236" lvl="4" indent="0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77"/>
              </a:rPr>
              <a:t>features → patterns → objects 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endParaRPr lang="en-US" sz="100" dirty="0">
              <a:latin typeface="Dagny OT" panose="020B0504020201020104" pitchFamily="34" charset="77"/>
            </a:endParaRP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Attentive process: </a:t>
            </a:r>
            <a:r>
              <a:rPr lang="en-US" i="0" dirty="0">
                <a:latin typeface="Dagny OT" panose="020B0504020201020104" pitchFamily="34" charset="77"/>
              </a:rPr>
              <a:t>slow, deliberate, focused</a:t>
            </a:r>
            <a:br>
              <a:rPr lang="en-US" dirty="0">
                <a:latin typeface="Dagny OT" panose="020B0504020201020104" pitchFamily="34" charset="77"/>
              </a:rPr>
            </a:br>
            <a:r>
              <a:rPr lang="en-US" dirty="0">
                <a:latin typeface="Dagny OT" panose="020B0504020201020104" pitchFamily="34" charset="77"/>
              </a:rPr>
              <a:t>discover features in the patterns:</a:t>
            </a:r>
          </a:p>
          <a:p>
            <a:pPr marL="1097236" lvl="4" indent="0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77"/>
              </a:rPr>
              <a:t>objects → patterns → features</a:t>
            </a:r>
          </a:p>
          <a:p>
            <a:pPr marL="0" lvl="1" indent="-274364">
              <a:lnSpc>
                <a:spcPct val="100000"/>
              </a:lnSpc>
              <a:buNone/>
            </a:pPr>
            <a:endParaRPr lang="en-CA" sz="500" b="1" i="0" dirty="0">
              <a:latin typeface="Dagny OT" panose="020B0504020201020104" pitchFamily="34" charset="77"/>
            </a:endParaRPr>
          </a:p>
          <a:p>
            <a:pPr marL="0" lvl="1" indent="-274364">
              <a:lnSpc>
                <a:spcPct val="100000"/>
              </a:lnSpc>
              <a:buNone/>
            </a:pPr>
            <a:r>
              <a:rPr lang="en-CA" b="1" i="0" dirty="0">
                <a:latin typeface="Dagny OT" panose="020B0504020201020104" pitchFamily="34" charset="77"/>
              </a:rPr>
              <a:t>Challenge:</a:t>
            </a:r>
            <a:r>
              <a:rPr lang="en-CA" i="0" dirty="0">
                <a:latin typeface="Dagny OT" panose="020B0504020201020104" pitchFamily="34" charset="77"/>
              </a:rPr>
              <a:t> highlighting one aspect of a chart can make other aspects harder to see.</a:t>
            </a:r>
          </a:p>
          <a:p>
            <a:pPr marL="0" lvl="1" indent="-274364">
              <a:lnSpc>
                <a:spcPct val="100000"/>
              </a:lnSpc>
              <a:buNone/>
            </a:pPr>
            <a:endParaRPr lang="en-US" sz="3000" dirty="0">
              <a:latin typeface="Dagny OT" panose="020B0504020201020104" pitchFamily="34" charset="77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05" y="4388965"/>
            <a:ext cx="1860744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561" y="2184446"/>
            <a:ext cx="1860744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27458" y="1815114"/>
            <a:ext cx="1960892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pre-attentive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07805" y="4019633"/>
            <a:ext cx="1960892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>
            <a:defPPr>
              <a:defRPr lang="en-US"/>
            </a:defPPr>
            <a:lvl1pPr algn="ctr">
              <a:defRPr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Dagny OT" panose="020B0504020201020104" pitchFamily="34" charset="0"/>
              </a:rPr>
              <a:t>attentive</a:t>
            </a:r>
          </a:p>
        </p:txBody>
      </p:sp>
    </p:spTree>
    <p:extLst>
      <p:ext uri="{BB962C8B-B14F-4D97-AF65-F5344CB8AC3E}">
        <p14:creationId xmlns:p14="http://schemas.microsoft.com/office/powerpoint/2010/main" val="233504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CD0C8A-082D-4842-AE95-895628CE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8028" y="1459238"/>
            <a:ext cx="10114468" cy="49189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0CD4955-435F-5D44-8FF9-5DDE844B8FA5}"/>
              </a:ext>
            </a:extLst>
          </p:cNvPr>
          <p:cNvSpPr txBox="1"/>
          <p:nvPr/>
        </p:nvSpPr>
        <p:spPr>
          <a:xfrm>
            <a:off x="10019029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numerosity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D6DC4-6DD1-C249-B532-FEC9DB2F8D6E}"/>
              </a:ext>
            </a:extLst>
          </p:cNvPr>
          <p:cNvSpPr txBox="1"/>
          <p:nvPr/>
        </p:nvSpPr>
        <p:spPr>
          <a:xfrm>
            <a:off x="7106825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sharpness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C25BE8-FE5E-AD41-9F39-04FADBA7891D}"/>
              </a:ext>
            </a:extLst>
          </p:cNvPr>
          <p:cNvSpPr txBox="1"/>
          <p:nvPr/>
        </p:nvSpPr>
        <p:spPr>
          <a:xfrm>
            <a:off x="4306744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size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5F1E30-076C-0541-9846-B5C620555D79}"/>
              </a:ext>
            </a:extLst>
          </p:cNvPr>
          <p:cNvSpPr txBox="1"/>
          <p:nvPr/>
        </p:nvSpPr>
        <p:spPr>
          <a:xfrm>
            <a:off x="1478027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E85A30-8D26-2543-B475-BE4B4E257459}"/>
              </a:ext>
            </a:extLst>
          </p:cNvPr>
          <p:cNvSpPr txBox="1"/>
          <p:nvPr/>
        </p:nvSpPr>
        <p:spPr>
          <a:xfrm>
            <a:off x="4306744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intensity/value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9FB9A-BF7A-894F-9936-5C67437995C3}"/>
              </a:ext>
            </a:extLst>
          </p:cNvPr>
          <p:cNvSpPr txBox="1"/>
          <p:nvPr/>
        </p:nvSpPr>
        <p:spPr>
          <a:xfrm>
            <a:off x="10019029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color/hue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1F2913-2454-A544-8A22-50ED21CC0D65}"/>
              </a:ext>
            </a:extLst>
          </p:cNvPr>
          <p:cNvSpPr txBox="1"/>
          <p:nvPr/>
        </p:nvSpPr>
        <p:spPr>
          <a:xfrm>
            <a:off x="7106825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enclosure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B7F20B-2622-C04C-8FD1-E82C3BAAA6C3}"/>
              </a:ext>
            </a:extLst>
          </p:cNvPr>
          <p:cNvSpPr txBox="1"/>
          <p:nvPr/>
        </p:nvSpPr>
        <p:spPr>
          <a:xfrm>
            <a:off x="1478027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markings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PRE-ATTENTIVE FEATURES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544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(MESSY) ANALYSIS PROCESS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38123" y="2094191"/>
            <a:ext cx="1718269" cy="1735800"/>
            <a:chOff x="753626" y="1690688"/>
            <a:chExt cx="1718269" cy="1735800"/>
          </a:xfrm>
        </p:grpSpPr>
        <p:sp>
          <p:nvSpPr>
            <p:cNvPr id="7" name="Rectangle 6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Objective/</a:t>
              </a:r>
            </a:p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Rationale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38123" y="4374160"/>
            <a:ext cx="1718269" cy="1735800"/>
            <a:chOff x="906026" y="4097163"/>
            <a:chExt cx="1718269" cy="1735800"/>
          </a:xfrm>
        </p:grpSpPr>
        <p:sp>
          <p:nvSpPr>
            <p:cNvPr id="10" name="Rectangle 9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and Data Management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0567" y="2094191"/>
            <a:ext cx="1718269" cy="1735800"/>
            <a:chOff x="3953654" y="2202263"/>
            <a:chExt cx="1718269" cy="1735800"/>
          </a:xfrm>
        </p:grpSpPr>
        <p:sp>
          <p:nvSpPr>
            <p:cNvPr id="13" name="Rectangle 12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   Collection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70567" y="4374160"/>
            <a:ext cx="1718269" cy="1735800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Preparation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3011" y="2094191"/>
            <a:ext cx="1718269" cy="1735800"/>
            <a:chOff x="6256959" y="2227198"/>
            <a:chExt cx="1718269" cy="1735800"/>
          </a:xfrm>
        </p:grpSpPr>
        <p:sp>
          <p:nvSpPr>
            <p:cNvPr id="19" name="Rectangle 18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Exploration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03011" y="4374160"/>
            <a:ext cx="1718269" cy="1735800"/>
            <a:chOff x="6527893" y="4626129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Modeling and Analysis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935455" y="2094191"/>
            <a:ext cx="1718269" cy="1735800"/>
            <a:chOff x="8695359" y="2361363"/>
            <a:chExt cx="1718269" cy="1735800"/>
          </a:xfrm>
        </p:grpSpPr>
        <p:sp>
          <p:nvSpPr>
            <p:cNvPr id="25" name="Rectangle 24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Utilization and Decision Support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935455" y="4374160"/>
            <a:ext cx="1718269" cy="1735800"/>
            <a:chOff x="9372692" y="4823354"/>
            <a:chExt cx="1718269" cy="1735800"/>
          </a:xfrm>
        </p:grpSpPr>
        <p:sp>
          <p:nvSpPr>
            <p:cNvPr id="28" name="Rectangle 27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  <p:cxnSp>
        <p:nvCxnSpPr>
          <p:cNvPr id="30" name="Straight Arrow Connector 29"/>
          <p:cNvCxnSpPr>
            <a:stCxn id="7" idx="2"/>
            <a:endCxn id="10" idx="0"/>
          </p:cNvCxnSpPr>
          <p:nvPr/>
        </p:nvCxnSpPr>
        <p:spPr>
          <a:xfrm>
            <a:off x="1997258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  <a:endCxn id="16" idx="0"/>
          </p:cNvCxnSpPr>
          <p:nvPr/>
        </p:nvCxnSpPr>
        <p:spPr>
          <a:xfrm>
            <a:off x="4929702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3"/>
            <a:endCxn id="13" idx="1"/>
          </p:cNvCxnSpPr>
          <p:nvPr/>
        </p:nvCxnSpPr>
        <p:spPr>
          <a:xfrm>
            <a:off x="2856393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3"/>
            <a:endCxn id="13" idx="1"/>
          </p:cNvCxnSpPr>
          <p:nvPr/>
        </p:nvCxnSpPr>
        <p:spPr>
          <a:xfrm flipV="1">
            <a:off x="2856392" y="2962091"/>
            <a:ext cx="1214175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20" idx="1"/>
          </p:cNvCxnSpPr>
          <p:nvPr/>
        </p:nvCxnSpPr>
        <p:spPr>
          <a:xfrm>
            <a:off x="5788837" y="2962093"/>
            <a:ext cx="1214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  <a:endCxn id="19" idx="1"/>
          </p:cNvCxnSpPr>
          <p:nvPr/>
        </p:nvCxnSpPr>
        <p:spPr>
          <a:xfrm flipV="1">
            <a:off x="5788837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22" idx="1"/>
          </p:cNvCxnSpPr>
          <p:nvPr/>
        </p:nvCxnSpPr>
        <p:spPr>
          <a:xfrm>
            <a:off x="5788837" y="5242060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2" idx="0"/>
          </p:cNvCxnSpPr>
          <p:nvPr/>
        </p:nvCxnSpPr>
        <p:spPr>
          <a:xfrm>
            <a:off x="7862147" y="3829991"/>
            <a:ext cx="1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3"/>
            <a:endCxn id="25" idx="1"/>
          </p:cNvCxnSpPr>
          <p:nvPr/>
        </p:nvCxnSpPr>
        <p:spPr>
          <a:xfrm>
            <a:off x="8721281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9" idx="3"/>
            <a:endCxn id="28" idx="1"/>
          </p:cNvCxnSpPr>
          <p:nvPr/>
        </p:nvCxnSpPr>
        <p:spPr>
          <a:xfrm>
            <a:off x="8721281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2" idx="3"/>
            <a:endCxn id="28" idx="1"/>
          </p:cNvCxnSpPr>
          <p:nvPr/>
        </p:nvCxnSpPr>
        <p:spPr>
          <a:xfrm>
            <a:off x="8721281" y="5242060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2"/>
            <a:endCxn id="28" idx="0"/>
          </p:cNvCxnSpPr>
          <p:nvPr/>
        </p:nvCxnSpPr>
        <p:spPr>
          <a:xfrm>
            <a:off x="10794590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1"/>
            <a:endCxn id="14" idx="3"/>
          </p:cNvCxnSpPr>
          <p:nvPr/>
        </p:nvCxnSpPr>
        <p:spPr>
          <a:xfrm flipH="1" flipV="1">
            <a:off x="5788837" y="2962092"/>
            <a:ext cx="1214175" cy="22799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051956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109466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856393" y="2848500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856393" y="3217142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788836" y="5533452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5788836" y="2848500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92185" y="3198725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977702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0800000">
            <a:off x="2848439" y="2632909"/>
            <a:ext cx="4889360" cy="3698747"/>
          </a:xfrm>
          <a:prstGeom prst="bentConnector3">
            <a:avLst>
              <a:gd name="adj1" fmla="val 86787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737799" y="6109959"/>
            <a:ext cx="0" cy="22169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997259" y="1927200"/>
            <a:ext cx="879733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0"/>
          </p:cNvCxnSpPr>
          <p:nvPr/>
        </p:nvCxnSpPr>
        <p:spPr>
          <a:xfrm flipH="1" flipV="1">
            <a:off x="10794589" y="1927202"/>
            <a:ext cx="1" cy="1669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721281" y="2847958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8721281" y="3204854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3" idx="3"/>
            <a:endCxn id="25" idx="1"/>
          </p:cNvCxnSpPr>
          <p:nvPr/>
        </p:nvCxnSpPr>
        <p:spPr>
          <a:xfrm flipV="1">
            <a:off x="8721281" y="2962092"/>
            <a:ext cx="1214175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7" idx="0"/>
          </p:cNvCxnSpPr>
          <p:nvPr/>
        </p:nvCxnSpPr>
        <p:spPr>
          <a:xfrm>
            <a:off x="1997258" y="1927202"/>
            <a:ext cx="0" cy="166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6770225" y="1866885"/>
            <a:ext cx="2160000" cy="2160000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9714588" y="4160712"/>
            <a:ext cx="2160000" cy="2160000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64F330B-EE84-A84E-9D2D-72057D77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963029" y="2511562"/>
            <a:ext cx="102659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How many 6’s are </a:t>
            </a:r>
          </a:p>
          <a:p>
            <a:pPr algn="ctr"/>
            <a:r>
              <a:rPr lang="en-US" sz="80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there on the next slide?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810D-F877-0440-B6AE-02446586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PRE-ATTENTIVE ATTRIBUTES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C5FDFF-BC7A-FA48-AFDF-17F48E0DEDBC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975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1950474" y="428180"/>
            <a:ext cx="887133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2869408609876</a:t>
            </a:r>
          </a:p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9348586748676</a:t>
            </a:r>
          </a:p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2967303986739</a:t>
            </a:r>
          </a:p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3967496749674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30869-F453-0848-A2BC-9FAE1169C254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7874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0987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749674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E2EC14-0813-BC45-BA8E-9AEA039CC2A2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7841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0987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solidFill>
                  <a:srgbClr val="000000"/>
                </a:solidFill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2E43B-67DE-ED49-8CC6-98B6924B0B4B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5340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5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EC18D-1521-E24A-AACB-786875CC396F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0278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1950474" y="428180"/>
            <a:ext cx="887133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2869408609876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30398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21064D-4599-D842-8DD9-FE57F7DE556A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9125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rgbClr val="92D050"/>
                </a:solidFill>
                <a:latin typeface="Dagny OT" panose="020B0504020201020104" pitchFamily="34" charset="77"/>
              </a:rPr>
              <a:t>5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</a:p>
          <a:p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5B95D-FAE7-5B40-8A1A-0D6ED9D67E1E}"/>
              </a:ext>
            </a:extLst>
          </p:cNvPr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979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DECLUTTERING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200" b="1" dirty="0">
                <a:latin typeface="Dagny OT" panose="020B0504020201020104" pitchFamily="34" charset="77"/>
              </a:rPr>
              <a:t>CLUTTER IS THE ENEMY!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every element on a page adds </a:t>
            </a:r>
            <a:r>
              <a:rPr lang="en-CA" sz="2100" b="1" i="0" dirty="0">
                <a:latin typeface="Dagny OT" panose="020B0504020201020104" pitchFamily="34" charset="77"/>
              </a:rPr>
              <a:t>cognitive load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identify anything that isn’t adding value and </a:t>
            </a:r>
            <a:r>
              <a:rPr lang="en-CA" sz="2100" b="1" i="0" dirty="0">
                <a:latin typeface="Dagny OT" panose="020B0504020201020104" pitchFamily="34" charset="77"/>
              </a:rPr>
              <a:t>remove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think of cognitive load as mental effort required to process information (lower is better)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Tufte refers to the </a:t>
            </a:r>
            <a:r>
              <a:rPr lang="en-CA" sz="2100" b="1" i="0" dirty="0">
                <a:latin typeface="Dagny OT" panose="020B0504020201020104" pitchFamily="34" charset="77"/>
              </a:rPr>
              <a:t>data to ink ratio</a:t>
            </a:r>
            <a:r>
              <a:rPr lang="en-CA" sz="2100" i="0" dirty="0">
                <a:latin typeface="Dagny OT" panose="020B0504020201020104" pitchFamily="34" charset="77"/>
              </a:rPr>
              <a:t> – “the larger the share of a graphic’s ink devoted to data,  the better”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in Resonate, Duarte refers to this as “</a:t>
            </a:r>
            <a:r>
              <a:rPr lang="en-CA" sz="2100" b="1" i="0" dirty="0">
                <a:latin typeface="Dagny OT" panose="020B0504020201020104" pitchFamily="34" charset="77"/>
              </a:rPr>
              <a:t>maximizing the signal-to-noise ratio</a:t>
            </a:r>
            <a:r>
              <a:rPr lang="en-CA" sz="2100" i="0" dirty="0">
                <a:latin typeface="Dagny OT" panose="020B0504020201020104" pitchFamily="34" charset="77"/>
              </a:rPr>
              <a:t>” where the signal is the information or the story we want to communicate.</a:t>
            </a:r>
          </a:p>
        </p:txBody>
      </p:sp>
    </p:spTree>
    <p:extLst>
      <p:ext uri="{BB962C8B-B14F-4D97-AF65-F5344CB8AC3E}">
        <p14:creationId xmlns:p14="http://schemas.microsoft.com/office/powerpoint/2010/main" val="35281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DECLUTTERING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5819170" cy="35814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Use </a:t>
            </a:r>
            <a:r>
              <a:rPr lang="en-CA" b="1" dirty="0">
                <a:latin typeface="Dagny OT" panose="020B0504020201020104" pitchFamily="34" charset="77"/>
              </a:rPr>
              <a:t>Gestalt Principles </a:t>
            </a:r>
            <a:r>
              <a:rPr lang="en-CA" dirty="0">
                <a:latin typeface="Dagny OT" panose="020B0504020201020104" pitchFamily="34" charset="77"/>
              </a:rPr>
              <a:t>to organize/highlight data in a chart.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Align all the elements (graphs, text, lines, titles, etc.) 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DON’T rely on eye, use position boxes and values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b="1" dirty="0">
                <a:latin typeface="Dagny OT" panose="020B0504020201020104" pitchFamily="34" charset="77"/>
              </a:rPr>
              <a:t>Charts: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remove border, gridlines, data markers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clean up axis labels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label data directly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5AE0F73-693B-4551-8F23-E6B1D1539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746776"/>
              </p:ext>
            </p:extLst>
          </p:nvPr>
        </p:nvGraphicFramePr>
        <p:xfrm>
          <a:off x="7025812" y="3923414"/>
          <a:ext cx="5408022" cy="2934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AC00A86-E0B9-45E9-9041-FADB054C7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870149"/>
              </p:ext>
            </p:extLst>
          </p:nvPr>
        </p:nvGraphicFramePr>
        <p:xfrm>
          <a:off x="7390151" y="2014527"/>
          <a:ext cx="3993214" cy="2204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2E15E8D-6E5D-486C-B889-E223D66E1664}"/>
              </a:ext>
            </a:extLst>
          </p:cNvPr>
          <p:cNvSpPr txBox="1"/>
          <p:nvPr/>
        </p:nvSpPr>
        <p:spPr>
          <a:xfrm>
            <a:off x="11172270" y="484347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Dagny OT" panose="020B0504020201020104" pitchFamily="34" charset="77"/>
              </a:rPr>
              <a:t>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4EC36-A400-4AEB-97BB-2E0263CF04C4}"/>
              </a:ext>
            </a:extLst>
          </p:cNvPr>
          <p:cNvSpPr txBox="1"/>
          <p:nvPr/>
        </p:nvSpPr>
        <p:spPr>
          <a:xfrm>
            <a:off x="11172270" y="5714931"/>
            <a:ext cx="1070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Dagny OT" panose="020B0504020201020104" pitchFamily="34" charset="77"/>
              </a:rPr>
              <a:t>More things</a:t>
            </a:r>
          </a:p>
        </p:txBody>
      </p:sp>
    </p:spTree>
    <p:extLst>
      <p:ext uri="{BB962C8B-B14F-4D97-AF65-F5344CB8AC3E}">
        <p14:creationId xmlns:p14="http://schemas.microsoft.com/office/powerpoint/2010/main" val="33820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DECLUTTERING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Dagny OT" panose="020B0504020201020104" pitchFamily="34" charset="77"/>
              </a:rPr>
              <a:t>Use </a:t>
            </a:r>
            <a:r>
              <a:rPr lang="en-CA" b="1" dirty="0">
                <a:latin typeface="Dagny OT" panose="020B0504020201020104" pitchFamily="34" charset="77"/>
              </a:rPr>
              <a:t>consistent</a:t>
            </a:r>
            <a:r>
              <a:rPr lang="en-CA" dirty="0">
                <a:latin typeface="Dagny OT" panose="020B0504020201020104" pitchFamily="34" charset="77"/>
              </a:rPr>
              <a:t> font, font size, colour and alignment.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dirty="0">
                <a:latin typeface="Dagny OT" panose="020B0504020201020104" pitchFamily="34" charset="77"/>
              </a:rPr>
              <a:t>Don’t rotate text to anything other than 0 or 90 degrees.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dirty="0">
                <a:latin typeface="Dagny OT" panose="020B0504020201020104" pitchFamily="34" charset="77"/>
              </a:rPr>
              <a:t>Use </a:t>
            </a:r>
            <a:r>
              <a:rPr lang="en-CA" b="1" dirty="0">
                <a:latin typeface="Dagny OT" panose="020B0504020201020104" pitchFamily="34" charset="77"/>
              </a:rPr>
              <a:t>white space:</a:t>
            </a:r>
          </a:p>
          <a:p>
            <a:pPr lvl="1"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margins should remain free of text and visuals</a:t>
            </a:r>
          </a:p>
          <a:p>
            <a:pPr lvl="1"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don’t stretch visuals to edge of page or too close to other visuals</a:t>
            </a:r>
          </a:p>
          <a:p>
            <a:pPr lvl="1"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think of white space as a border</a:t>
            </a:r>
          </a:p>
        </p:txBody>
      </p:sp>
    </p:spTree>
    <p:extLst>
      <p:ext uri="{BB962C8B-B14F-4D97-AF65-F5344CB8AC3E}">
        <p14:creationId xmlns:p14="http://schemas.microsoft.com/office/powerpoint/2010/main" val="369358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PRE-ANALYSIS </a:t>
            </a:r>
            <a:br>
              <a:rPr lang="en-US" b="1" dirty="0"/>
            </a:br>
            <a:r>
              <a:rPr lang="en-US" b="1" dirty="0"/>
              <a:t>DATA VISUALIZATION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VISUALIZATION BASICS</a:t>
            </a:r>
          </a:p>
        </p:txBody>
      </p:sp>
    </p:spTree>
    <p:extLst>
      <p:ext uri="{BB962C8B-B14F-4D97-AF65-F5344CB8AC3E}">
        <p14:creationId xmlns:p14="http://schemas.microsoft.com/office/powerpoint/2010/main" val="7996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CHART SIZES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5270602" cy="35814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Assuming that the chart has been decluttered: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000" dirty="0">
                <a:latin typeface="Dagny OT" panose="020B0504020201020104" pitchFamily="34" charset="77"/>
              </a:rPr>
              <a:t>things of equal importance size </a:t>
            </a:r>
            <a:r>
              <a:rPr lang="en-CA" sz="2000" b="1" dirty="0">
                <a:latin typeface="Dagny OT" panose="020B0504020201020104" pitchFamily="34" charset="77"/>
              </a:rPr>
              <a:t>similarly;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000" dirty="0">
                <a:latin typeface="Dagny OT" panose="020B0504020201020104" pitchFamily="34" charset="77"/>
              </a:rPr>
              <a:t>other things scale to </a:t>
            </a:r>
            <a:r>
              <a:rPr lang="en-CA" sz="2000" b="1" dirty="0">
                <a:latin typeface="Dagny OT" panose="020B0504020201020104" pitchFamily="34" charset="77"/>
              </a:rPr>
              <a:t>importance</a:t>
            </a:r>
            <a:r>
              <a:rPr lang="en-CA" sz="2000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  <a:buFont typeface="System Font Regular"/>
              <a:buChar char="-"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000" dirty="0">
                <a:latin typeface="Dagny OT" panose="020B0504020201020104" pitchFamily="34" charset="77"/>
              </a:rPr>
              <a:t>As one rarely puts more than 3-4 charts on a page, there are limited siz</a:t>
            </a:r>
            <a:r>
              <a:rPr lang="en-CA" dirty="0">
                <a:latin typeface="Dagny OT" panose="020B0504020201020104" pitchFamily="34" charset="77"/>
              </a:rPr>
              <a:t>e options.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Perennial exception: </a:t>
            </a:r>
            <a:r>
              <a:rPr lang="en-CA" b="1" dirty="0">
                <a:latin typeface="Dagny OT" panose="020B0504020201020104" pitchFamily="34" charset="77"/>
              </a:rPr>
              <a:t>geographical maps </a:t>
            </a:r>
            <a:r>
              <a:rPr lang="en-CA" dirty="0">
                <a:latin typeface="Dagny OT" panose="020B0504020201020104" pitchFamily="34" charset="77"/>
              </a:rPr>
              <a:t>may require more space.</a:t>
            </a:r>
            <a:r>
              <a:rPr lang="en-CA" sz="2000" dirty="0">
                <a:latin typeface="Dagny OT" panose="020B0504020201020104" pitchFamily="34" charset="77"/>
              </a:rPr>
              <a:t> 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C6FB529-48B2-254B-A75E-C6AF492FE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03" y="2088280"/>
            <a:ext cx="5208664" cy="2016258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04F6698F-3D0F-8640-A3B5-6DC0FAD3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" b="117"/>
          <a:stretch/>
        </p:blipFill>
        <p:spPr>
          <a:xfrm>
            <a:off x="6861546" y="4196101"/>
            <a:ext cx="2849216" cy="2035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D3CB43-B40C-7D40-A0BC-B5F5AEE38F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15724" y="4196101"/>
            <a:ext cx="2035141" cy="20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COLOUR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>
                <a:latin typeface="Dagny OT" panose="020B0504020201020104" pitchFamily="34" charset="77"/>
              </a:rPr>
              <a:t>Achromatic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77"/>
              </a:rPr>
              <a:t>Monochromatic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77"/>
              </a:rPr>
              <a:t>Complementary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77"/>
              </a:rPr>
              <a:t>Split complementary</a:t>
            </a:r>
            <a:endParaRPr lang="en-CA" dirty="0">
              <a:latin typeface="Dagny OT" panose="020B05040202010201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B8E4E-4857-4C1A-AE2C-9C4D4EE1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3839" y="3197832"/>
            <a:ext cx="723349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65BA1-6F05-425F-9324-1F521F32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63839" y="2070648"/>
            <a:ext cx="723349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47A79-CDD4-4D16-BE14-D25414566C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67188" y="4325016"/>
            <a:ext cx="720000" cy="72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A45422-5793-1F44-8E05-5467CA9FE32E}"/>
              </a:ext>
            </a:extLst>
          </p:cNvPr>
          <p:cNvSpPr/>
          <p:nvPr/>
        </p:nvSpPr>
        <p:spPr>
          <a:xfrm>
            <a:off x="7270681" y="-7009"/>
            <a:ext cx="4934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CA" sz="1400">
                <a:latin typeface="Dagny OT" panose="020B0504020201020104" pitchFamily="34" charset="77"/>
                <a:hlinkClick r:id="rId5"/>
              </a:rPr>
              <a:t>http://www.deanenettles.com/webexamples/colorexamples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  <a:r>
              <a:rPr lang="en-US" sz="1400">
                <a:latin typeface="Dagny OT" panose="020B0504020201020104" pitchFamily="34" charset="77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452AB1-D475-1F4B-BB97-7E4CF60217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67188" y="5452200"/>
            <a:ext cx="720000" cy="7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A1F22E-BF01-FD44-9099-8996C48767C1}"/>
              </a:ext>
            </a:extLst>
          </p:cNvPr>
          <p:cNvSpPr txBox="1">
            <a:spLocks/>
          </p:cNvSpPr>
          <p:nvPr/>
        </p:nvSpPr>
        <p:spPr>
          <a:xfrm>
            <a:off x="6436189" y="2195176"/>
            <a:ext cx="4040425" cy="4140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Split-Left/Right Complementary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Analogous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Colour </a:t>
            </a:r>
            <a:r>
              <a:rPr lang="en-US" b="1" dirty="0" err="1">
                <a:latin typeface="Dagny OT" panose="020B0504020201020104" pitchFamily="34" charset="77"/>
              </a:rPr>
              <a:t>Diad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Colour Triad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Colour Tetrad</a:t>
            </a: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AAE660-38A7-1D44-BD4A-66E2A913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1926000"/>
            <a:ext cx="720000" cy="7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AD16E5-C320-3D41-8448-A01E59C5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2860835"/>
            <a:ext cx="720000" cy="7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070A75-BCC9-8C46-871F-893F8597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3795670"/>
            <a:ext cx="720000" cy="7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D24C23-D1FE-3140-A341-8905BCF4CA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4730505"/>
            <a:ext cx="720000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248DA7-0A52-2E45-A93E-FF78224F0A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5665339"/>
            <a:ext cx="720000" cy="720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0EACE61-5543-9546-AE4C-834220542466}"/>
              </a:ext>
            </a:extLst>
          </p:cNvPr>
          <p:cNvGrpSpPr/>
          <p:nvPr/>
        </p:nvGrpSpPr>
        <p:grpSpPr>
          <a:xfrm rot="1836008">
            <a:off x="4063289" y="4658883"/>
            <a:ext cx="545368" cy="16784"/>
            <a:chOff x="5021428" y="4555858"/>
            <a:chExt cx="545368" cy="1678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E9EFAB9-B4AA-DA4E-8162-AB0CC8A5C992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28" y="4555858"/>
              <a:ext cx="54536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371AAB-5D4D-644B-ACDE-61048CC6A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8295" y="4572642"/>
              <a:ext cx="522893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4BD210-100A-F541-9006-74B2CC7DA8DB}"/>
              </a:ext>
            </a:extLst>
          </p:cNvPr>
          <p:cNvCxnSpPr>
            <a:cxnSpLocks/>
          </p:cNvCxnSpPr>
          <p:nvPr/>
        </p:nvCxnSpPr>
        <p:spPr>
          <a:xfrm rot="1836008">
            <a:off x="4082147" y="5722473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B93DE7-96C5-3940-A731-808CAF83F896}"/>
              </a:ext>
            </a:extLst>
          </p:cNvPr>
          <p:cNvCxnSpPr>
            <a:cxnSpLocks/>
          </p:cNvCxnSpPr>
          <p:nvPr/>
        </p:nvCxnSpPr>
        <p:spPr>
          <a:xfrm rot="3476069">
            <a:off x="4256405" y="5895993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8F734E-5954-5F49-BF11-FC778827133E}"/>
              </a:ext>
            </a:extLst>
          </p:cNvPr>
          <p:cNvCxnSpPr>
            <a:cxnSpLocks/>
          </p:cNvCxnSpPr>
          <p:nvPr/>
        </p:nvCxnSpPr>
        <p:spPr>
          <a:xfrm rot="192829">
            <a:off x="4289056" y="5766457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5BA61B0-7194-9B42-8C00-E5C28AE13136}"/>
              </a:ext>
            </a:extLst>
          </p:cNvPr>
          <p:cNvCxnSpPr>
            <a:cxnSpLocks/>
          </p:cNvCxnSpPr>
          <p:nvPr/>
        </p:nvCxnSpPr>
        <p:spPr>
          <a:xfrm rot="192829" flipH="1">
            <a:off x="4291763" y="5788640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BBF88B-CA70-0B43-84FC-530D569A209B}"/>
              </a:ext>
            </a:extLst>
          </p:cNvPr>
          <p:cNvCxnSpPr>
            <a:cxnSpLocks/>
          </p:cNvCxnSpPr>
          <p:nvPr/>
        </p:nvCxnSpPr>
        <p:spPr>
          <a:xfrm rot="12474161">
            <a:off x="10369872" y="2312991"/>
            <a:ext cx="5453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757224-125B-6945-8928-12FC8E1A9051}"/>
              </a:ext>
            </a:extLst>
          </p:cNvPr>
          <p:cNvCxnSpPr>
            <a:cxnSpLocks/>
          </p:cNvCxnSpPr>
          <p:nvPr/>
        </p:nvCxnSpPr>
        <p:spPr>
          <a:xfrm rot="192829">
            <a:off x="10637924" y="2247953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192A7C-D2B0-304F-8C97-433B62ACCCB5}"/>
              </a:ext>
            </a:extLst>
          </p:cNvPr>
          <p:cNvCxnSpPr>
            <a:cxnSpLocks/>
          </p:cNvCxnSpPr>
          <p:nvPr/>
        </p:nvCxnSpPr>
        <p:spPr>
          <a:xfrm rot="192829" flipH="1">
            <a:off x="10640633" y="2273471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DFDCF2-E2F9-7D4E-97FC-22DBD799C87E}"/>
              </a:ext>
            </a:extLst>
          </p:cNvPr>
          <p:cNvCxnSpPr>
            <a:cxnSpLocks/>
          </p:cNvCxnSpPr>
          <p:nvPr/>
        </p:nvCxnSpPr>
        <p:spPr>
          <a:xfrm rot="3476069">
            <a:off x="10595131" y="3314364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4A8504-F0A1-0346-B9D4-AE3A6AD2BA03}"/>
              </a:ext>
            </a:extLst>
          </p:cNvPr>
          <p:cNvCxnSpPr>
            <a:cxnSpLocks/>
          </p:cNvCxnSpPr>
          <p:nvPr/>
        </p:nvCxnSpPr>
        <p:spPr>
          <a:xfrm rot="1536814">
            <a:off x="10632066" y="3235286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D5206CD-B01D-6B40-B721-57F50ECCCCD7}"/>
              </a:ext>
            </a:extLst>
          </p:cNvPr>
          <p:cNvCxnSpPr>
            <a:cxnSpLocks/>
          </p:cNvCxnSpPr>
          <p:nvPr/>
        </p:nvCxnSpPr>
        <p:spPr>
          <a:xfrm rot="192829">
            <a:off x="10628876" y="3183942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CAB6295-71B0-8A47-A68D-C308B0A96121}"/>
              </a:ext>
            </a:extLst>
          </p:cNvPr>
          <p:cNvCxnSpPr>
            <a:cxnSpLocks/>
          </p:cNvCxnSpPr>
          <p:nvPr/>
        </p:nvCxnSpPr>
        <p:spPr>
          <a:xfrm rot="192829" flipH="1">
            <a:off x="10631583" y="3202780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0310359-1D0F-FE44-BD58-0DED398BB320}"/>
              </a:ext>
            </a:extLst>
          </p:cNvPr>
          <p:cNvCxnSpPr>
            <a:cxnSpLocks/>
          </p:cNvCxnSpPr>
          <p:nvPr/>
        </p:nvCxnSpPr>
        <p:spPr>
          <a:xfrm rot="3476069">
            <a:off x="10611076" y="4249011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9CC97D1-32B8-CB4F-A674-6A80E332CD89}"/>
              </a:ext>
            </a:extLst>
          </p:cNvPr>
          <p:cNvGrpSpPr/>
          <p:nvPr/>
        </p:nvGrpSpPr>
        <p:grpSpPr>
          <a:xfrm rot="192829">
            <a:off x="10644202" y="4135084"/>
            <a:ext cx="286141" cy="12304"/>
            <a:chOff x="5021428" y="4555858"/>
            <a:chExt cx="545368" cy="141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0BAF383-0427-3C44-9A25-9C04A79A3276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28" y="4555858"/>
              <a:ext cx="54536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9D1A30D-C706-1B43-9C40-CBDEB2781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7893" y="4557272"/>
              <a:ext cx="522893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B69F21D-2E04-4B40-B43E-925121F3AD62}"/>
              </a:ext>
            </a:extLst>
          </p:cNvPr>
          <p:cNvCxnSpPr>
            <a:cxnSpLocks/>
          </p:cNvCxnSpPr>
          <p:nvPr/>
        </p:nvCxnSpPr>
        <p:spPr>
          <a:xfrm rot="10800000">
            <a:off x="10347945" y="5114852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67F933B-B308-8649-9349-FC09EF135430}"/>
              </a:ext>
            </a:extLst>
          </p:cNvPr>
          <p:cNvCxnSpPr>
            <a:cxnSpLocks/>
          </p:cNvCxnSpPr>
          <p:nvPr/>
        </p:nvCxnSpPr>
        <p:spPr>
          <a:xfrm rot="18548660">
            <a:off x="10554105" y="4941181"/>
            <a:ext cx="28614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776BBEA-6ABD-5E46-A939-3945B79999B2}"/>
              </a:ext>
            </a:extLst>
          </p:cNvPr>
          <p:cNvCxnSpPr>
            <a:cxnSpLocks/>
          </p:cNvCxnSpPr>
          <p:nvPr/>
        </p:nvCxnSpPr>
        <p:spPr>
          <a:xfrm rot="3476069">
            <a:off x="10569061" y="5165464"/>
            <a:ext cx="28614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AC84371-7EA1-A349-BCE1-2A2EA37B55A1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55962" y="5179167"/>
            <a:ext cx="27435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69EB6EB-81F1-224A-8573-0383657B1217}"/>
              </a:ext>
            </a:extLst>
          </p:cNvPr>
          <p:cNvCxnSpPr>
            <a:cxnSpLocks/>
          </p:cNvCxnSpPr>
          <p:nvPr/>
        </p:nvCxnSpPr>
        <p:spPr>
          <a:xfrm rot="18548660" flipH="1">
            <a:off x="10568298" y="4963849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A6DAD12-4F42-A644-B99B-7F867EFAEEE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61164" y="5089227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7BDA844-4CE0-B042-9B69-9F9ED4E103A3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97978" y="4262713"/>
            <a:ext cx="2743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FABAD02-E682-644B-8D06-240D0FB6D72A}"/>
              </a:ext>
            </a:extLst>
          </p:cNvPr>
          <p:cNvCxnSpPr>
            <a:cxnSpLocks/>
          </p:cNvCxnSpPr>
          <p:nvPr/>
        </p:nvCxnSpPr>
        <p:spPr>
          <a:xfrm rot="1536814" flipH="1">
            <a:off x="10614287" y="3252798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46B95A-8C6B-EB4C-B117-F1F3C9621CD8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82027" y="3321373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B0C582-39AC-C046-8476-1DC2F13DFA47}"/>
              </a:ext>
            </a:extLst>
          </p:cNvPr>
          <p:cNvCxnSpPr>
            <a:cxnSpLocks/>
          </p:cNvCxnSpPr>
          <p:nvPr/>
        </p:nvCxnSpPr>
        <p:spPr>
          <a:xfrm rot="12474161" flipH="1">
            <a:off x="10384620" y="2292160"/>
            <a:ext cx="522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01CC123-55D3-6143-AC35-D1E287A87D4C}"/>
              </a:ext>
            </a:extLst>
          </p:cNvPr>
          <p:cNvCxnSpPr>
            <a:cxnSpLocks/>
          </p:cNvCxnSpPr>
          <p:nvPr/>
        </p:nvCxnSpPr>
        <p:spPr>
          <a:xfrm rot="3476069" flipH="1">
            <a:off x="4236615" y="5896297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DAD604-A86B-EB4C-BE71-B58CF6ABBEB0}"/>
              </a:ext>
            </a:extLst>
          </p:cNvPr>
          <p:cNvCxnSpPr>
            <a:cxnSpLocks/>
          </p:cNvCxnSpPr>
          <p:nvPr/>
        </p:nvCxnSpPr>
        <p:spPr>
          <a:xfrm rot="1836008" flipH="1">
            <a:off x="4084317" y="5738081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B67EDCA-2923-0345-A145-36C48FB345A3}"/>
              </a:ext>
            </a:extLst>
          </p:cNvPr>
          <p:cNvCxnSpPr>
            <a:cxnSpLocks/>
          </p:cNvCxnSpPr>
          <p:nvPr/>
        </p:nvCxnSpPr>
        <p:spPr>
          <a:xfrm rot="1836008">
            <a:off x="10385583" y="6002026"/>
            <a:ext cx="5453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C788012-F1C6-0F4D-AD34-21F714C2AA4B}"/>
              </a:ext>
            </a:extLst>
          </p:cNvPr>
          <p:cNvCxnSpPr>
            <a:cxnSpLocks/>
          </p:cNvCxnSpPr>
          <p:nvPr/>
        </p:nvCxnSpPr>
        <p:spPr>
          <a:xfrm rot="17902153">
            <a:off x="10355444" y="6003047"/>
            <a:ext cx="5453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F87EE70-AB48-6646-B31A-FCCCBCD240AA}"/>
              </a:ext>
            </a:extLst>
          </p:cNvPr>
          <p:cNvCxnSpPr>
            <a:cxnSpLocks/>
          </p:cNvCxnSpPr>
          <p:nvPr/>
        </p:nvCxnSpPr>
        <p:spPr>
          <a:xfrm rot="17902153" flipH="1">
            <a:off x="10384125" y="6006068"/>
            <a:ext cx="522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F0A358F-3C0B-D74E-8C73-55D3FDC43329}"/>
              </a:ext>
            </a:extLst>
          </p:cNvPr>
          <p:cNvCxnSpPr>
            <a:cxnSpLocks/>
          </p:cNvCxnSpPr>
          <p:nvPr/>
        </p:nvCxnSpPr>
        <p:spPr>
          <a:xfrm rot="1836008" flipH="1">
            <a:off x="10393122" y="6019338"/>
            <a:ext cx="522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5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B74E43-AF02-CF4C-BF65-1C3F08FBB06F}"/>
              </a:ext>
            </a:extLst>
          </p:cNvPr>
          <p:cNvSpPr/>
          <p:nvPr/>
        </p:nvSpPr>
        <p:spPr>
          <a:xfrm>
            <a:off x="262200" y="207424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891B9E3-DCD9-2C4B-8DB5-B9740924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4" y="119938"/>
            <a:ext cx="3327400" cy="5118100"/>
          </a:xfrm>
          <a:prstGeom prst="rect">
            <a:avLst/>
          </a:prstGeom>
        </p:spPr>
      </p:pic>
      <p:pic>
        <p:nvPicPr>
          <p:cNvPr id="7" name="Picture 6" descr="A person standing in a parking lot&#10;&#10;Description automatically generated">
            <a:extLst>
              <a:ext uri="{FF2B5EF4-FFF2-40B4-BE49-F238E27FC236}">
                <a16:creationId xmlns:a16="http://schemas.microsoft.com/office/drawing/2014/main" id="{58945DFA-D7DE-554C-B721-20FC8FCB7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01" y="130094"/>
            <a:ext cx="2684116" cy="38148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57C520-F23F-DF47-81D0-6CF13D496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66" y="2312469"/>
            <a:ext cx="1905000" cy="13716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9A4640-F703-CF48-AA31-D0BEFA846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66" y="3732234"/>
            <a:ext cx="1905000" cy="13716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42369C-5801-6646-9F96-96921FC038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07" t="6545" r="15050" b="1187"/>
          <a:stretch/>
        </p:blipFill>
        <p:spPr>
          <a:xfrm>
            <a:off x="6645349" y="5175122"/>
            <a:ext cx="1578381" cy="1623067"/>
          </a:xfrm>
          <a:prstGeom prst="rect">
            <a:avLst/>
          </a:prstGeom>
        </p:spPr>
      </p:pic>
      <p:pic>
        <p:nvPicPr>
          <p:cNvPr id="15" name="Picture 14" descr="A bridge over a river&#10;&#10;Description automatically generated">
            <a:extLst>
              <a:ext uri="{FF2B5EF4-FFF2-40B4-BE49-F238E27FC236}">
                <a16:creationId xmlns:a16="http://schemas.microsoft.com/office/drawing/2014/main" id="{ABCE5BA9-B8C1-764A-8A39-95061108B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8053" y="4054590"/>
            <a:ext cx="2672337" cy="2595985"/>
          </a:xfrm>
          <a:prstGeom prst="rect">
            <a:avLst/>
          </a:prstGeom>
        </p:spPr>
      </p:pic>
      <p:pic>
        <p:nvPicPr>
          <p:cNvPr id="17" name="Picture 16" descr="A boat in the water&#10;&#10;Description automatically generated">
            <a:extLst>
              <a:ext uri="{FF2B5EF4-FFF2-40B4-BE49-F238E27FC236}">
                <a16:creationId xmlns:a16="http://schemas.microsoft.com/office/drawing/2014/main" id="{15548F2C-CC91-A042-ADB6-A586F7292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0166" y="62751"/>
            <a:ext cx="3333671" cy="2143074"/>
          </a:xfrm>
          <a:prstGeom prst="rect">
            <a:avLst/>
          </a:prstGeom>
        </p:spPr>
      </p:pic>
      <p:pic>
        <p:nvPicPr>
          <p:cNvPr id="19" name="Picture 1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69CC2D58-FD79-094B-81A1-D3B7F6B39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3803" y="2603151"/>
            <a:ext cx="3660914" cy="1915878"/>
          </a:xfrm>
          <a:prstGeom prst="rect">
            <a:avLst/>
          </a:prstGeom>
        </p:spPr>
      </p:pic>
      <p:pic>
        <p:nvPicPr>
          <p:cNvPr id="21" name="Picture 20" descr="A picture containing building, honeycomb&#10;&#10;Description automatically generated">
            <a:extLst>
              <a:ext uri="{FF2B5EF4-FFF2-40B4-BE49-F238E27FC236}">
                <a16:creationId xmlns:a16="http://schemas.microsoft.com/office/drawing/2014/main" id="{F79B5407-EC15-AD47-982A-2790FE9021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9110" y="87350"/>
            <a:ext cx="2315607" cy="2315607"/>
          </a:xfrm>
          <a:prstGeom prst="rect">
            <a:avLst/>
          </a:prstGeom>
        </p:spPr>
      </p:pic>
      <p:pic>
        <p:nvPicPr>
          <p:cNvPr id="23" name="Picture 22" descr="A picture containing food&#10;&#10;Description automatically generated">
            <a:extLst>
              <a:ext uri="{FF2B5EF4-FFF2-40B4-BE49-F238E27FC236}">
                <a16:creationId xmlns:a16="http://schemas.microsoft.com/office/drawing/2014/main" id="{B5E47292-CB34-5B44-88F1-1FBD722D8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1291" y="4848739"/>
            <a:ext cx="1105495" cy="1713947"/>
          </a:xfrm>
          <a:prstGeom prst="rect">
            <a:avLst/>
          </a:prstGeom>
        </p:spPr>
      </p:pic>
      <p:pic>
        <p:nvPicPr>
          <p:cNvPr id="25" name="Picture 24" descr="A close up of food&#10;&#10;Description automatically generated">
            <a:extLst>
              <a:ext uri="{FF2B5EF4-FFF2-40B4-BE49-F238E27FC236}">
                <a16:creationId xmlns:a16="http://schemas.microsoft.com/office/drawing/2014/main" id="{99D3ACD8-F388-7041-BB13-9D7016D461A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876" t="5003" r="18376" b="5249"/>
          <a:stretch/>
        </p:blipFill>
        <p:spPr>
          <a:xfrm>
            <a:off x="9656786" y="4827472"/>
            <a:ext cx="1232525" cy="1735214"/>
          </a:xfrm>
          <a:prstGeom prst="rect">
            <a:avLst/>
          </a:prstGeom>
        </p:spPr>
      </p:pic>
      <p:pic>
        <p:nvPicPr>
          <p:cNvPr id="27" name="Picture 26" descr="A close up of food&#10;&#10;Description automatically generated">
            <a:extLst>
              <a:ext uri="{FF2B5EF4-FFF2-40B4-BE49-F238E27FC236}">
                <a16:creationId xmlns:a16="http://schemas.microsoft.com/office/drawing/2014/main" id="{A1939B28-D3C7-D84A-A032-BFC06538C1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512" t="1741" r="6168" b="2990"/>
          <a:stretch/>
        </p:blipFill>
        <p:spPr>
          <a:xfrm>
            <a:off x="10889311" y="4833277"/>
            <a:ext cx="1183346" cy="17294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3F5F1FF-BF85-B14E-838F-DFDC0D460128}"/>
              </a:ext>
            </a:extLst>
          </p:cNvPr>
          <p:cNvSpPr/>
          <p:nvPr/>
        </p:nvSpPr>
        <p:spPr>
          <a:xfrm>
            <a:off x="645417" y="5289167"/>
            <a:ext cx="28045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Can you identify the colour schemes underlying each of these images? </a:t>
            </a:r>
          </a:p>
        </p:txBody>
      </p:sp>
    </p:spTree>
    <p:extLst>
      <p:ext uri="{BB962C8B-B14F-4D97-AF65-F5344CB8AC3E}">
        <p14:creationId xmlns:p14="http://schemas.microsoft.com/office/powerpoint/2010/main" val="29076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food&#10;&#10;Description automatically generated">
            <a:extLst>
              <a:ext uri="{FF2B5EF4-FFF2-40B4-BE49-F238E27FC236}">
                <a16:creationId xmlns:a16="http://schemas.microsoft.com/office/drawing/2014/main" id="{B5E47292-CB34-5B44-88F1-1FBD722D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291" y="4848739"/>
            <a:ext cx="1105495" cy="17139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B74E43-AF02-CF4C-BF65-1C3F08FBB06F}"/>
              </a:ext>
            </a:extLst>
          </p:cNvPr>
          <p:cNvSpPr/>
          <p:nvPr/>
        </p:nvSpPr>
        <p:spPr>
          <a:xfrm>
            <a:off x="262200" y="207424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891B9E3-DCD9-2C4B-8DB5-B97409248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04" y="119938"/>
            <a:ext cx="3327400" cy="5118100"/>
          </a:xfrm>
          <a:prstGeom prst="rect">
            <a:avLst/>
          </a:prstGeom>
        </p:spPr>
      </p:pic>
      <p:pic>
        <p:nvPicPr>
          <p:cNvPr id="7" name="Picture 6" descr="A person standing in a parking lot&#10;&#10;Description automatically generated">
            <a:extLst>
              <a:ext uri="{FF2B5EF4-FFF2-40B4-BE49-F238E27FC236}">
                <a16:creationId xmlns:a16="http://schemas.microsoft.com/office/drawing/2014/main" id="{58945DFA-D7DE-554C-B721-20FC8FCB7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01" y="130094"/>
            <a:ext cx="2684116" cy="38148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57C520-F23F-DF47-81D0-6CF13D496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66" y="2312469"/>
            <a:ext cx="1905000" cy="13716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9A4640-F703-CF48-AA31-D0BEFA846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166" y="3732234"/>
            <a:ext cx="1905000" cy="13716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42369C-5801-6646-9F96-96921FC038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07" t="6545" r="15050" b="1187"/>
          <a:stretch/>
        </p:blipFill>
        <p:spPr>
          <a:xfrm>
            <a:off x="6645349" y="5175122"/>
            <a:ext cx="1578381" cy="1623067"/>
          </a:xfrm>
          <a:prstGeom prst="rect">
            <a:avLst/>
          </a:prstGeom>
        </p:spPr>
      </p:pic>
      <p:pic>
        <p:nvPicPr>
          <p:cNvPr id="15" name="Picture 14" descr="A bridge over a river&#10;&#10;Description automatically generated">
            <a:extLst>
              <a:ext uri="{FF2B5EF4-FFF2-40B4-BE49-F238E27FC236}">
                <a16:creationId xmlns:a16="http://schemas.microsoft.com/office/drawing/2014/main" id="{ABCE5BA9-B8C1-764A-8A39-95061108B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8053" y="4054590"/>
            <a:ext cx="2672337" cy="2595985"/>
          </a:xfrm>
          <a:prstGeom prst="rect">
            <a:avLst/>
          </a:prstGeom>
        </p:spPr>
      </p:pic>
      <p:pic>
        <p:nvPicPr>
          <p:cNvPr id="17" name="Picture 16" descr="A boat in the water&#10;&#10;Description automatically generated">
            <a:extLst>
              <a:ext uri="{FF2B5EF4-FFF2-40B4-BE49-F238E27FC236}">
                <a16:creationId xmlns:a16="http://schemas.microsoft.com/office/drawing/2014/main" id="{15548F2C-CC91-A042-ADB6-A586F7292C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0166" y="62751"/>
            <a:ext cx="3333671" cy="2143074"/>
          </a:xfrm>
          <a:prstGeom prst="rect">
            <a:avLst/>
          </a:prstGeom>
        </p:spPr>
      </p:pic>
      <p:pic>
        <p:nvPicPr>
          <p:cNvPr id="19" name="Picture 1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69CC2D58-FD79-094B-81A1-D3B7F6B39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3803" y="2603151"/>
            <a:ext cx="3660914" cy="1915878"/>
          </a:xfrm>
          <a:prstGeom prst="rect">
            <a:avLst/>
          </a:prstGeom>
        </p:spPr>
      </p:pic>
      <p:pic>
        <p:nvPicPr>
          <p:cNvPr id="21" name="Picture 20" descr="A picture containing building, honeycomb&#10;&#10;Description automatically generated">
            <a:extLst>
              <a:ext uri="{FF2B5EF4-FFF2-40B4-BE49-F238E27FC236}">
                <a16:creationId xmlns:a16="http://schemas.microsoft.com/office/drawing/2014/main" id="{F79B5407-EC15-AD47-982A-2790FE9021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9110" y="87350"/>
            <a:ext cx="2315607" cy="2315607"/>
          </a:xfrm>
          <a:prstGeom prst="rect">
            <a:avLst/>
          </a:prstGeom>
        </p:spPr>
      </p:pic>
      <p:pic>
        <p:nvPicPr>
          <p:cNvPr id="25" name="Picture 24" descr="A close up of food&#10;&#10;Description automatically generated">
            <a:extLst>
              <a:ext uri="{FF2B5EF4-FFF2-40B4-BE49-F238E27FC236}">
                <a16:creationId xmlns:a16="http://schemas.microsoft.com/office/drawing/2014/main" id="{99D3ACD8-F388-7041-BB13-9D7016D461A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876" t="5003" r="18376" b="5249"/>
          <a:stretch/>
        </p:blipFill>
        <p:spPr>
          <a:xfrm>
            <a:off x="9656786" y="4827472"/>
            <a:ext cx="1232525" cy="1735214"/>
          </a:xfrm>
          <a:prstGeom prst="rect">
            <a:avLst/>
          </a:prstGeom>
        </p:spPr>
      </p:pic>
      <p:pic>
        <p:nvPicPr>
          <p:cNvPr id="27" name="Picture 26" descr="A close up of food&#10;&#10;Description automatically generated">
            <a:extLst>
              <a:ext uri="{FF2B5EF4-FFF2-40B4-BE49-F238E27FC236}">
                <a16:creationId xmlns:a16="http://schemas.microsoft.com/office/drawing/2014/main" id="{A1939B28-D3C7-D84A-A032-BFC06538C1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512" t="1741" r="6168" b="2990"/>
          <a:stretch/>
        </p:blipFill>
        <p:spPr>
          <a:xfrm>
            <a:off x="10889311" y="4833277"/>
            <a:ext cx="1183346" cy="1729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55FC20-0E6B-544E-B56A-3CDFC8281644}"/>
              </a:ext>
            </a:extLst>
          </p:cNvPr>
          <p:cNvSpPr txBox="1"/>
          <p:nvPr/>
        </p:nvSpPr>
        <p:spPr>
          <a:xfrm>
            <a:off x="377738" y="2126097"/>
            <a:ext cx="2810609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Monochromatic (Blues)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07CD4-46FA-014C-8E46-6E53E1FD78A8}"/>
              </a:ext>
            </a:extLst>
          </p:cNvPr>
          <p:cNvSpPr txBox="1"/>
          <p:nvPr/>
        </p:nvSpPr>
        <p:spPr>
          <a:xfrm>
            <a:off x="4166953" y="2312469"/>
            <a:ext cx="146124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Tetrad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BD553-BA74-4741-8697-DB4494858E50}"/>
              </a:ext>
            </a:extLst>
          </p:cNvPr>
          <p:cNvSpPr txBox="1"/>
          <p:nvPr/>
        </p:nvSpPr>
        <p:spPr>
          <a:xfrm>
            <a:off x="3777949" y="5104026"/>
            <a:ext cx="2279984" cy="13849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Analogous (Green &amp; Yellow)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7BBD6-903A-D248-953B-9C55BF3FE54A}"/>
              </a:ext>
            </a:extLst>
          </p:cNvPr>
          <p:cNvSpPr txBox="1"/>
          <p:nvPr/>
        </p:nvSpPr>
        <p:spPr>
          <a:xfrm>
            <a:off x="6490405" y="221612"/>
            <a:ext cx="3242701" cy="18158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Split Complementary (Green, Orange &amp; Blue)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6236A2-0207-9149-80DD-1869117592C6}"/>
              </a:ext>
            </a:extLst>
          </p:cNvPr>
          <p:cNvSpPr txBox="1"/>
          <p:nvPr/>
        </p:nvSpPr>
        <p:spPr>
          <a:xfrm>
            <a:off x="8770439" y="3481921"/>
            <a:ext cx="3159360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Triad (Primary Colors)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2993D-6647-1243-B825-22DA5B3FE772}"/>
              </a:ext>
            </a:extLst>
          </p:cNvPr>
          <p:cNvSpPr txBox="1"/>
          <p:nvPr/>
        </p:nvSpPr>
        <p:spPr>
          <a:xfrm>
            <a:off x="9933940" y="922601"/>
            <a:ext cx="2085945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Achromatic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068CB4-320A-8A43-967F-2EAF6C87DB71}"/>
              </a:ext>
            </a:extLst>
          </p:cNvPr>
          <p:cNvSpPr txBox="1"/>
          <p:nvPr/>
        </p:nvSpPr>
        <p:spPr>
          <a:xfrm>
            <a:off x="8708065" y="5052659"/>
            <a:ext cx="3221734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Complementary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98F5DC-DF2F-1C47-B01B-0EFCC4331A8A}"/>
              </a:ext>
            </a:extLst>
          </p:cNvPr>
          <p:cNvSpPr txBox="1"/>
          <p:nvPr/>
        </p:nvSpPr>
        <p:spPr>
          <a:xfrm>
            <a:off x="6375755" y="2562231"/>
            <a:ext cx="1933821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Diad</a:t>
            </a:r>
            <a:r>
              <a:rPr lang="en-US" dirty="0">
                <a:solidFill>
                  <a:schemeClr val="bg1"/>
                </a:solidFill>
              </a:rPr>
              <a:t> (Blue &amp; Green)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22198-A6D0-8C48-BD06-B71C1830A93D}"/>
              </a:ext>
            </a:extLst>
          </p:cNvPr>
          <p:cNvSpPr txBox="1"/>
          <p:nvPr/>
        </p:nvSpPr>
        <p:spPr>
          <a:xfrm>
            <a:off x="6263087" y="3937173"/>
            <a:ext cx="2134248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Diad</a:t>
            </a:r>
            <a:r>
              <a:rPr lang="en-US" dirty="0">
                <a:solidFill>
                  <a:schemeClr val="bg1"/>
                </a:solidFill>
              </a:rPr>
              <a:t> (Green &amp; Orange)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FAA05C-4AE4-AC41-8BBB-BBFB10C8F7A3}"/>
              </a:ext>
            </a:extLst>
          </p:cNvPr>
          <p:cNvSpPr txBox="1"/>
          <p:nvPr/>
        </p:nvSpPr>
        <p:spPr>
          <a:xfrm>
            <a:off x="6339192" y="5478408"/>
            <a:ext cx="2134248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Diad</a:t>
            </a:r>
            <a:r>
              <a:rPr lang="en-US" dirty="0">
                <a:solidFill>
                  <a:schemeClr val="bg1"/>
                </a:solidFill>
              </a:rPr>
              <a:t> (Red &amp;Violet)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6DDA64-1A3D-134E-8258-0227FD9A50D3}"/>
              </a:ext>
            </a:extLst>
          </p:cNvPr>
          <p:cNvSpPr/>
          <p:nvPr/>
        </p:nvSpPr>
        <p:spPr>
          <a:xfrm>
            <a:off x="645417" y="5289167"/>
            <a:ext cx="28045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Can you identify the colour schemes underlying each of these images? </a:t>
            </a:r>
          </a:p>
        </p:txBody>
      </p:sp>
    </p:spTree>
    <p:extLst>
      <p:ext uri="{BB962C8B-B14F-4D97-AF65-F5344CB8AC3E}">
        <p14:creationId xmlns:p14="http://schemas.microsoft.com/office/powerpoint/2010/main" val="1799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9661B1D-F13E-4BDC-86E3-CE10E3247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6620509"/>
              </p:ext>
            </p:extLst>
          </p:nvPr>
        </p:nvGraphicFramePr>
        <p:xfrm>
          <a:off x="1331366" y="607162"/>
          <a:ext cx="10537545" cy="1823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8383320-BBE0-4187-8073-91F75265D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728559"/>
              </p:ext>
            </p:extLst>
          </p:nvPr>
        </p:nvGraphicFramePr>
        <p:xfrm>
          <a:off x="1331365" y="2705710"/>
          <a:ext cx="10537545" cy="1823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B7E52A9-8867-4C60-824B-599CA7AF3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143887"/>
              </p:ext>
            </p:extLst>
          </p:nvPr>
        </p:nvGraphicFramePr>
        <p:xfrm>
          <a:off x="1331365" y="4804257"/>
          <a:ext cx="10537545" cy="1823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BC56CF8-AE5E-1740-8A6F-D8345B9FF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COLOUR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When it comes to colour, </a:t>
            </a:r>
            <a:r>
              <a:rPr lang="en-CA" b="1" dirty="0">
                <a:latin typeface="Dagny OT" panose="020B0504020201020104" pitchFamily="34" charset="77"/>
              </a:rPr>
              <a:t>less is more</a:t>
            </a:r>
            <a:r>
              <a:rPr lang="en-CA" dirty="0">
                <a:latin typeface="Dagny OT" panose="020B0504020201020104" pitchFamily="34" charset="77"/>
              </a:rPr>
              <a:t>: use it sparingly (graphic designers are taught  to “get it right, in black and white”).</a:t>
            </a:r>
            <a:endParaRPr lang="en-CA" sz="21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Based on the Gestalt Principles, </a:t>
            </a:r>
            <a:r>
              <a:rPr lang="en-CA" b="1" dirty="0">
                <a:latin typeface="Dagny OT" panose="020B0504020201020104" pitchFamily="34" charset="77"/>
              </a:rPr>
              <a:t>monochrome</a:t>
            </a:r>
            <a:r>
              <a:rPr lang="en-CA" dirty="0">
                <a:latin typeface="Dagny OT" panose="020B0504020201020104" pitchFamily="34" charset="77"/>
              </a:rPr>
              <a:t> schemes can be particularly effective.</a:t>
            </a:r>
          </a:p>
          <a:p>
            <a:pPr lvl="1" algn="just"/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When appropriate, pick scheme based on corporate identity (this maximizes buy in).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Create a template (and stick to it).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Upload images to see what charts look like in various flavours of colour-blindness: </a:t>
            </a:r>
          </a:p>
          <a:p>
            <a:pPr marL="702886" lvl="1" indent="-342900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  <a:hlinkClick r:id="rId2"/>
              </a:rPr>
              <a:t>https://www.color-blindness.com/coblis-color-blindness-simulator</a:t>
            </a:r>
            <a:r>
              <a:rPr lang="en-CA" sz="1800" i="0" dirty="0">
                <a:latin typeface="Dagny OT" panose="020B0504020201020104" pitchFamily="34" charset="77"/>
              </a:rPr>
              <a:t> (there are other tools)</a:t>
            </a:r>
          </a:p>
        </p:txBody>
      </p:sp>
    </p:spTree>
    <p:extLst>
      <p:ext uri="{BB962C8B-B14F-4D97-AF65-F5344CB8AC3E}">
        <p14:creationId xmlns:p14="http://schemas.microsoft.com/office/powerpoint/2010/main" val="38723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804078" cy="358140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How should the elements be placed in a chart or a dashboard?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In the West, most people start at the </a:t>
            </a:r>
            <a:r>
              <a:rPr lang="en-CA" b="1" dirty="0">
                <a:latin typeface="Dagny OT" panose="020B0504020201020104" pitchFamily="34" charset="77"/>
              </a:rPr>
              <a:t>top left </a:t>
            </a:r>
            <a:r>
              <a:rPr lang="en-CA" dirty="0">
                <a:latin typeface="Dagny OT" panose="020B0504020201020104" pitchFamily="34" charset="77"/>
              </a:rPr>
              <a:t>and zig- zag all the way to the </a:t>
            </a:r>
            <a:r>
              <a:rPr lang="en-CA" b="1" dirty="0">
                <a:latin typeface="Dagny OT" panose="020B0504020201020104" pitchFamily="34" charset="77"/>
              </a:rPr>
              <a:t>bottom right</a:t>
            </a:r>
            <a:r>
              <a:rPr lang="en-CA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Simple rule:</a:t>
            </a:r>
            <a:r>
              <a:rPr lang="en-CA" dirty="0">
                <a:latin typeface="Dagny OT" panose="020B0504020201020104" pitchFamily="34" charset="77"/>
              </a:rPr>
              <a:t> don’t make people work too hard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main message: top left/top right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info in order of preference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people concentrate less as they scan so get less complex as you move to bottom corner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E55485-B778-41FE-B440-07715463447D}"/>
              </a:ext>
            </a:extLst>
          </p:cNvPr>
          <p:cNvSpPr/>
          <p:nvPr/>
        </p:nvSpPr>
        <p:spPr>
          <a:xfrm>
            <a:off x="8261786" y="3003657"/>
            <a:ext cx="3664581" cy="245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2475D-41F4-45FF-82B9-0A0BB6F8D770}"/>
              </a:ext>
            </a:extLst>
          </p:cNvPr>
          <p:cNvSpPr txBox="1"/>
          <p:nvPr/>
        </p:nvSpPr>
        <p:spPr>
          <a:xfrm>
            <a:off x="8474383" y="3217898"/>
            <a:ext cx="385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Dagny OT" panose="020B0504020201020104" pitchFamily="34" charset="77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F7B15-194D-4945-AAE5-59D556D5EBBC}"/>
              </a:ext>
            </a:extLst>
          </p:cNvPr>
          <p:cNvSpPr txBox="1"/>
          <p:nvPr/>
        </p:nvSpPr>
        <p:spPr>
          <a:xfrm>
            <a:off x="11237360" y="3217898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Dagny OT" panose="020B0504020201020104" pitchFamily="34" charset="77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2F990-9526-4F35-AB4E-60FFF937C68B}"/>
              </a:ext>
            </a:extLst>
          </p:cNvPr>
          <p:cNvSpPr txBox="1"/>
          <p:nvPr/>
        </p:nvSpPr>
        <p:spPr>
          <a:xfrm>
            <a:off x="8474383" y="450806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Dagny OT" panose="020B0504020201020104" pitchFamily="34" charset="77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6C61A-4D46-469F-AEF8-1E8626F7D912}"/>
              </a:ext>
            </a:extLst>
          </p:cNvPr>
          <p:cNvSpPr txBox="1"/>
          <p:nvPr/>
        </p:nvSpPr>
        <p:spPr>
          <a:xfrm>
            <a:off x="11237360" y="450806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Dagny OT" panose="020B0504020201020104" pitchFamily="34" charset="77"/>
              </a:rPr>
              <a:t>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51DA8-F08A-4BFF-862D-1AD09242795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8859425" y="3571841"/>
            <a:ext cx="23779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99B463-DAAD-4545-AA84-E4EFF5A0F0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950795" y="4862006"/>
            <a:ext cx="22865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0673A-467D-491C-B11B-592268A13127}"/>
              </a:ext>
            </a:extLst>
          </p:cNvPr>
          <p:cNvCxnSpPr>
            <a:cxnSpLocks/>
          </p:cNvCxnSpPr>
          <p:nvPr/>
        </p:nvCxnSpPr>
        <p:spPr>
          <a:xfrm flipH="1">
            <a:off x="8934765" y="3800177"/>
            <a:ext cx="2302595" cy="863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96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DASHBOARDS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VISUALIZATION BASICS</a:t>
            </a:r>
          </a:p>
        </p:txBody>
      </p:sp>
    </p:spTree>
    <p:extLst>
      <p:ext uri="{BB962C8B-B14F-4D97-AF65-F5344CB8AC3E}">
        <p14:creationId xmlns:p14="http://schemas.microsoft.com/office/powerpoint/2010/main" val="233766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DASHBOARDS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 </a:t>
            </a:r>
            <a:r>
              <a:rPr lang="en-CA" b="1" dirty="0">
                <a:latin typeface="Dagny OT" panose="020B0504020201020104" pitchFamily="34" charset="77"/>
              </a:rPr>
              <a:t>dashboard</a:t>
            </a:r>
            <a:r>
              <a:rPr lang="en-CA" dirty="0">
                <a:latin typeface="Dagny OT" panose="020B0504020201020104" pitchFamily="34" charset="77"/>
              </a:rPr>
              <a:t> is any visual display of data used to monitor conditions and/or facilitate understanding.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Examples:</a:t>
            </a:r>
            <a:r>
              <a:rPr lang="en-CA" dirty="0">
                <a:latin typeface="Dagny OT" panose="020B0504020201020104" pitchFamily="34" charset="77"/>
              </a:rPr>
              <a:t>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interactive display that allows people to explore motor insurance claims by city, province, driver age, etc.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PDF showing key audit metrics that gets e-mailed to a Department’s DG on a weekly basis.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wall-mounted screen that shows call centre statistics in real-time.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mobile app that allow hospital administrators to review wait times on an hourly- and daily-basis for the current year and the previous year.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6CD591-42FF-6D45-AEED-E18854BAF363}"/>
              </a:ext>
            </a:extLst>
          </p:cNvPr>
          <p:cNvSpPr/>
          <p:nvPr/>
        </p:nvSpPr>
        <p:spPr>
          <a:xfrm>
            <a:off x="5385619" y="-4207"/>
            <a:ext cx="68063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[Wexler, Shaffer,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Cotgreave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, </a:t>
            </a:r>
            <a:r>
              <a:rPr lang="en-CA" i="1" dirty="0">
                <a:solidFill>
                  <a:schemeClr val="tx2"/>
                </a:solidFill>
                <a:latin typeface="Dagny OT" panose="020B0504020201020104" pitchFamily="34" charset="77"/>
              </a:rPr>
              <a:t>The Big Book of Dashboards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7831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SOME QUESTIONS TO PONDER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In a car’s dashboard, a small number of </a:t>
            </a:r>
            <a:r>
              <a:rPr lang="en-CA" b="1" dirty="0">
                <a:latin typeface="Dagny OT" panose="020B0504020201020104" pitchFamily="34" charset="77"/>
              </a:rPr>
              <a:t>key indicators</a:t>
            </a:r>
            <a:r>
              <a:rPr lang="en-CA" dirty="0">
                <a:latin typeface="Dagny OT" panose="020B0504020201020104" pitchFamily="34" charset="77"/>
              </a:rPr>
              <a:t> (speed, gasoline level, lights, etc.) need to be understood </a:t>
            </a:r>
            <a:r>
              <a:rPr lang="en-CA" b="1" dirty="0">
                <a:latin typeface="Dagny OT" panose="020B0504020201020104" pitchFamily="34" charset="77"/>
              </a:rPr>
              <a:t>at a glance</a:t>
            </a:r>
            <a:r>
              <a:rPr lang="en-CA" dirty="0">
                <a:latin typeface="Dagny OT" panose="020B0504020201020104" pitchFamily="34" charset="77"/>
              </a:rPr>
              <a:t>. A dashboard design that does not take these two characteristics under consideration can have catastrophic consequences.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following questions need to be answered prior to the dashboard being designed: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Who is the dashboard’s </a:t>
            </a:r>
            <a:r>
              <a:rPr lang="en-US" b="1" i="0" dirty="0">
                <a:latin typeface="Dagny OT" panose="020B0504020201020104" pitchFamily="34" charset="77"/>
              </a:rPr>
              <a:t>consumer</a:t>
            </a:r>
            <a:r>
              <a:rPr lang="en-US" i="0" dirty="0">
                <a:latin typeface="Dagny OT" panose="020B0504020201020104" pitchFamily="34" charset="77"/>
              </a:rPr>
              <a:t>?</a:t>
            </a:r>
            <a:endParaRPr lang="en-US" sz="700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What </a:t>
            </a:r>
            <a:r>
              <a:rPr lang="en-US" b="1" i="0" dirty="0">
                <a:latin typeface="Dagny OT" panose="020B0504020201020104" pitchFamily="34" charset="77"/>
              </a:rPr>
              <a:t>story</a:t>
            </a:r>
            <a:r>
              <a:rPr lang="en-US" i="0" dirty="0">
                <a:latin typeface="Dagny OT" panose="020B0504020201020104" pitchFamily="34" charset="77"/>
              </a:rPr>
              <a:t> does the dashboard tell?</a:t>
            </a:r>
            <a:endParaRPr lang="en-US" sz="700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What data (categories) will be used?</a:t>
            </a:r>
            <a:endParaRPr lang="en-US" sz="700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What will </a:t>
            </a:r>
            <a:r>
              <a:rPr lang="en-US" b="1" i="0" dirty="0">
                <a:latin typeface="Dagny OT" panose="020B0504020201020104" pitchFamily="34" charset="77"/>
              </a:rPr>
              <a:t>appear</a:t>
            </a:r>
            <a:r>
              <a:rPr lang="en-US" i="0" dirty="0">
                <a:latin typeface="Dagny OT" panose="020B0504020201020104" pitchFamily="34" charset="77"/>
              </a:rPr>
              <a:t> on the dashboard?</a:t>
            </a:r>
            <a:endParaRPr lang="en-US" sz="700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How can the dashboard </a:t>
            </a:r>
            <a:r>
              <a:rPr lang="en-US" b="1" i="0" dirty="0">
                <a:latin typeface="Dagny OT" panose="020B0504020201020104" pitchFamily="34" charset="77"/>
              </a:rPr>
              <a:t>help </a:t>
            </a:r>
            <a:r>
              <a:rPr lang="en-US" i="0" dirty="0">
                <a:latin typeface="Dagny OT" panose="020B0504020201020104" pitchFamily="34" charset="77"/>
              </a:rPr>
              <a:t>the consumer?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525" y="3976823"/>
            <a:ext cx="4257445" cy="282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8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PRE-ANALYSIS USE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0"/>
              </a:rPr>
              <a:t>Data visualization can be used to set the stage for analysis:</a:t>
            </a:r>
          </a:p>
          <a:p>
            <a:pPr lvl="1">
              <a:lnSpc>
                <a:spcPct val="100000"/>
              </a:lnSpc>
            </a:pPr>
            <a:endParaRPr lang="en-US" sz="100" b="1" dirty="0">
              <a:latin typeface="Dagny OT" panose="020B0504020201020104" pitchFamily="34" charset="0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0"/>
              </a:rPr>
              <a:t>detecting anomalous entries </a:t>
            </a:r>
            <a:br>
              <a:rPr lang="en-US" i="0" dirty="0">
                <a:latin typeface="Dagny OT" panose="020B0504020201020104" pitchFamily="34" charset="0"/>
              </a:rPr>
            </a:br>
            <a:r>
              <a:rPr lang="en-US" i="0" dirty="0">
                <a:latin typeface="Dagny OT" panose="020B0504020201020104" pitchFamily="34" charset="0"/>
              </a:rPr>
              <a:t>invalid entries, missing values, outliers</a:t>
            </a:r>
            <a:r>
              <a:rPr lang="en-US" b="1" i="0" dirty="0">
                <a:latin typeface="Dagny OT" panose="020B0504020201020104" pitchFamily="34" charset="0"/>
              </a:rPr>
              <a:t>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0"/>
              </a:rPr>
              <a:t>shaping the data transformations</a:t>
            </a:r>
            <a:br>
              <a:rPr lang="en-US" i="0" dirty="0">
                <a:latin typeface="Dagny OT" panose="020B0504020201020104" pitchFamily="34" charset="0"/>
              </a:rPr>
            </a:br>
            <a:r>
              <a:rPr lang="en-US" i="0" dirty="0">
                <a:latin typeface="Dagny OT" panose="020B0504020201020104" pitchFamily="34" charset="0"/>
              </a:rPr>
              <a:t>binning, standardization, Box-Cox transformations, PCA-like transformations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0"/>
              </a:rPr>
              <a:t>getting a sense for the data</a:t>
            </a:r>
            <a:br>
              <a:rPr lang="en-US" i="0" dirty="0">
                <a:latin typeface="Dagny OT" panose="020B0504020201020104" pitchFamily="34" charset="0"/>
              </a:rPr>
            </a:br>
            <a:r>
              <a:rPr lang="en-US" i="0" dirty="0">
                <a:latin typeface="Dagny OT" panose="020B0504020201020104" pitchFamily="34" charset="0"/>
              </a:rPr>
              <a:t>data analysis as an art form, exploratory analysis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0"/>
              </a:rPr>
              <a:t>identifying hidden data structure</a:t>
            </a:r>
            <a:br>
              <a:rPr lang="en-US" i="0" dirty="0">
                <a:latin typeface="Dagny OT" panose="020B0504020201020104" pitchFamily="34" charset="0"/>
              </a:rPr>
            </a:br>
            <a:r>
              <a:rPr lang="en-US" i="0" dirty="0">
                <a:latin typeface="Dagny OT" panose="020B0504020201020104" pitchFamily="34" charset="0"/>
              </a:rPr>
              <a:t>clustering, associations, patterns informing the next stage of analysis</a:t>
            </a:r>
          </a:p>
        </p:txBody>
      </p:sp>
    </p:spTree>
    <p:extLst>
      <p:ext uri="{BB962C8B-B14F-4D97-AF65-F5344CB8AC3E}">
        <p14:creationId xmlns:p14="http://schemas.microsoft.com/office/powerpoint/2010/main" val="109365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9858" y="1282"/>
            <a:ext cx="9242142" cy="68554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6804151" y="0"/>
            <a:ext cx="5514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Dagny OT" panose="020B0504020201020104" pitchFamily="34" charset="77"/>
              </a:rPr>
              <a:t>[</a:t>
            </a:r>
            <a:r>
              <a:rPr lang="en-US" dirty="0">
                <a:latin typeface="Dagny OT" panose="020B0504020201020104" pitchFamily="34" charset="77"/>
                <a:hlinkClick r:id="rId4"/>
              </a:rPr>
              <a:t>https://bigbookofdashboards.com/dashboards.html</a:t>
            </a:r>
            <a:r>
              <a:rPr lang="en-US" dirty="0">
                <a:latin typeface="Dagny OT" panose="020B0504020201020104" pitchFamily="34" charset="77"/>
              </a:rPr>
              <a:t>]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253F9E-1151-234B-94A3-180A05426665}"/>
              </a:ext>
            </a:extLst>
          </p:cNvPr>
          <p:cNvSpPr txBox="1">
            <a:spLocks/>
          </p:cNvSpPr>
          <p:nvPr/>
        </p:nvSpPr>
        <p:spPr>
          <a:xfrm>
            <a:off x="778061" y="1425498"/>
            <a:ext cx="2044995" cy="3581400"/>
          </a:xfrm>
          <a:prstGeom prst="rect">
            <a:avLst/>
          </a:prstGeom>
        </p:spPr>
        <p:txBody>
          <a:bodyPr/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CA" b="1" dirty="0">
                <a:latin typeface="Dagny OT" panose="020B0504020201020104" pitchFamily="34" charset="77"/>
              </a:rPr>
              <a:t>Strengths: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1800" dirty="0">
                <a:latin typeface="Dagny OT" panose="020B0504020201020104" pitchFamily="34" charset="77"/>
              </a:rPr>
              <a:t>Easy-to-see key metrics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1800" dirty="0">
                <a:latin typeface="Dagny OT" panose="020B0504020201020104" pitchFamily="34" charset="77"/>
              </a:rPr>
              <a:t>Simple color scheme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1800" dirty="0">
                <a:latin typeface="Dagny OT" panose="020B0504020201020104" pitchFamily="34" charset="77"/>
              </a:rPr>
              <a:t>Potential to be static or interactive</a:t>
            </a:r>
          </a:p>
          <a:p>
            <a:pPr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1800" dirty="0">
                <a:latin typeface="Dagny OT" panose="020B0504020201020104" pitchFamily="34" charset="77"/>
              </a:rPr>
              <a:t>Both overview and details are clear</a:t>
            </a:r>
          </a:p>
        </p:txBody>
      </p:sp>
    </p:spTree>
    <p:extLst>
      <p:ext uri="{BB962C8B-B14F-4D97-AF65-F5344CB8AC3E}">
        <p14:creationId xmlns:p14="http://schemas.microsoft.com/office/powerpoint/2010/main" val="410887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057A-BEFB-374A-8D77-4956C38E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DASHBOARD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There are no perfect dashboards – no collection of charts will ever suit everyone who encounters it.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All dashboards should be </a:t>
            </a:r>
            <a:r>
              <a:rPr lang="en-CA" b="1" dirty="0">
                <a:latin typeface="Dagny OT" panose="020B0504020201020104" pitchFamily="34" charset="77"/>
              </a:rPr>
              <a:t>truthful</a:t>
            </a:r>
            <a:r>
              <a:rPr lang="en-CA" dirty="0">
                <a:latin typeface="Dagny OT" panose="020B0504020201020104" pitchFamily="34" charset="77"/>
              </a:rPr>
              <a:t> and </a:t>
            </a:r>
            <a:r>
              <a:rPr lang="en-CA" b="1" dirty="0">
                <a:latin typeface="Dagny OT" panose="020B0504020201020104" pitchFamily="34" charset="77"/>
              </a:rPr>
              <a:t>functional</a:t>
            </a:r>
            <a:r>
              <a:rPr lang="en-CA" dirty="0">
                <a:latin typeface="Dagny OT" panose="020B0504020201020104" pitchFamily="34" charset="77"/>
              </a:rPr>
              <a:t>, but dashboards that are also </a:t>
            </a:r>
            <a:r>
              <a:rPr lang="en-CA" b="1" dirty="0">
                <a:latin typeface="Dagny OT" panose="020B0504020201020104" pitchFamily="34" charset="77"/>
              </a:rPr>
              <a:t>elegant</a:t>
            </a:r>
            <a:r>
              <a:rPr lang="en-CA" dirty="0">
                <a:latin typeface="Dagny OT" panose="020B0504020201020104" pitchFamily="34" charset="77"/>
              </a:rPr>
              <a:t> (delightful, enjoyable) will take you further.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All dashboards are </a:t>
            </a:r>
            <a:r>
              <a:rPr lang="en-CA" b="1" dirty="0">
                <a:latin typeface="Dagny OT" panose="020B0504020201020104" pitchFamily="34" charset="77"/>
              </a:rPr>
              <a:t>incomplete</a:t>
            </a:r>
            <a:r>
              <a:rPr lang="en-CA" dirty="0">
                <a:latin typeface="Dagny OT" panose="020B0504020201020104" pitchFamily="34" charset="77"/>
              </a:rPr>
              <a:t>. Good dashboards will still lead to dead ends, but they should allow users to ask: “Why? What is the root cause of a problem?”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Tools:</a:t>
            </a:r>
            <a:r>
              <a:rPr lang="en-CA" dirty="0">
                <a:latin typeface="Dagny OT" panose="020B0504020201020104" pitchFamily="34" charset="77"/>
              </a:rPr>
              <a:t> Excel, Power BI, Tableau, R + Shiny, </a:t>
            </a:r>
            <a:r>
              <a:rPr lang="en-CA" dirty="0" err="1">
                <a:latin typeface="Dagny OT" panose="020B0504020201020104" pitchFamily="34" charset="77"/>
              </a:rPr>
              <a:t>Geckoboard</a:t>
            </a:r>
            <a:r>
              <a:rPr lang="en-CA" dirty="0">
                <a:latin typeface="Dagny OT" panose="020B0504020201020104" pitchFamily="34" charset="77"/>
              </a:rPr>
              <a:t>, </a:t>
            </a:r>
            <a:r>
              <a:rPr lang="en-CA" dirty="0" err="1">
                <a:latin typeface="Dagny OT" panose="020B0504020201020104" pitchFamily="34" charset="77"/>
              </a:rPr>
              <a:t>Matillion</a:t>
            </a:r>
            <a:r>
              <a:rPr lang="en-CA" dirty="0">
                <a:latin typeface="Dagny OT" panose="020B0504020201020104" pitchFamily="34" charset="77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4263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3034-E4E6-6242-8D2B-982FB091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6165E-F7F2-EC42-AA64-04DA13F54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Consider the following dashboards.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Can you figure out, at a glance, who their audience is?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What are their strengths?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What are their limitations?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How would you improve them?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8C46B-D8C7-2546-9B9B-BA0F5D5AF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2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29" y="467480"/>
            <a:ext cx="9242142" cy="59230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1595830" y="0"/>
            <a:ext cx="1059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</a:rPr>
              <a:t>[</a:t>
            </a:r>
            <a:r>
              <a:rPr lang="en-US">
                <a:latin typeface="Dagny OT" panose="020B0504020201020104" pitchFamily="34" charset="77"/>
                <a:hlinkClick r:id="rId4"/>
              </a:rPr>
              <a:t>https://www.matillion.com/wp-content/uploads/2014/11/qlikview-poor-use-of-dashboard-software.png</a:t>
            </a:r>
            <a:r>
              <a:rPr lang="en-US">
                <a:latin typeface="Dagny OT" panose="020B0504020201020104" pitchFamily="34" charset="77"/>
              </a:rPr>
              <a:t>]  </a:t>
            </a:r>
          </a:p>
        </p:txBody>
      </p:sp>
    </p:spTree>
    <p:extLst>
      <p:ext uri="{BB962C8B-B14F-4D97-AF65-F5344CB8AC3E}">
        <p14:creationId xmlns:p14="http://schemas.microsoft.com/office/powerpoint/2010/main" val="341565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4B057-0B1A-AA46-BD65-051CAAF96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59" y="467480"/>
            <a:ext cx="7649681" cy="59230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6FD61D-0AB5-AA44-87A1-C71A4BBDDA27}"/>
              </a:ext>
            </a:extLst>
          </p:cNvPr>
          <p:cNvSpPr/>
          <p:nvPr/>
        </p:nvSpPr>
        <p:spPr>
          <a:xfrm>
            <a:off x="4170252" y="0"/>
            <a:ext cx="8021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</a:rPr>
              <a:t>[</a:t>
            </a:r>
            <a:r>
              <a:rPr lang="en-US">
                <a:latin typeface="Dagny OT" panose="020B0504020201020104" pitchFamily="34" charset="77"/>
                <a:hlinkClick r:id="rId4"/>
              </a:rPr>
              <a:t>https://www.geckoboard.com/assets/2-terrible-dashboard-example-min.png</a:t>
            </a:r>
            <a:r>
              <a:rPr lang="en-US">
                <a:latin typeface="Dagny OT" panose="020B0504020201020104" pitchFamily="34" charset="77"/>
              </a:rPr>
              <a:t>]  </a:t>
            </a:r>
          </a:p>
        </p:txBody>
      </p:sp>
    </p:spTree>
    <p:extLst>
      <p:ext uri="{BB962C8B-B14F-4D97-AF65-F5344CB8AC3E}">
        <p14:creationId xmlns:p14="http://schemas.microsoft.com/office/powerpoint/2010/main" val="192696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44687" y="307775"/>
            <a:ext cx="5869577" cy="5869577"/>
          </a:xfrm>
        </p:spPr>
      </p:pic>
      <p:sp>
        <p:nvSpPr>
          <p:cNvPr id="10" name="TextBox 9"/>
          <p:cNvSpPr txBox="1"/>
          <p:nvPr/>
        </p:nvSpPr>
        <p:spPr>
          <a:xfrm>
            <a:off x="9734549" y="0"/>
            <a:ext cx="2457451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[Personal dataset]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5024" y="6177352"/>
            <a:ext cx="4729809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Customer arrivals at counter (per minute)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597012" y="3013863"/>
            <a:ext cx="5602961" cy="38328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Customers served at counter (per minute)</a:t>
            </a:r>
          </a:p>
        </p:txBody>
      </p:sp>
    </p:spTree>
    <p:extLst>
      <p:ext uri="{BB962C8B-B14F-4D97-AF65-F5344CB8AC3E}">
        <p14:creationId xmlns:p14="http://schemas.microsoft.com/office/powerpoint/2010/main" val="17780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1225174" cy="1485900"/>
          </a:xfrm>
        </p:spPr>
        <p:txBody>
          <a:bodyPr/>
          <a:lstStyle/>
          <a:p>
            <a:r>
              <a:rPr lang="en-US" b="1" dirty="0"/>
              <a:t>REPRESENTING OBSERVATIONS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142074" cy="358140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2 variables can be represented by position in the plane. </a:t>
            </a:r>
          </a:p>
          <a:p>
            <a:pPr marL="0" indent="0" algn="just">
              <a:buNone/>
            </a:pPr>
            <a:r>
              <a:rPr lang="en-US" b="1" dirty="0">
                <a:latin typeface="Dagny OT" panose="020B0504020201020104" pitchFamily="34" charset="77"/>
              </a:rPr>
              <a:t>Additional factors</a:t>
            </a:r>
            <a:r>
              <a:rPr lang="en-US" dirty="0">
                <a:latin typeface="Dagny OT" panose="020B0504020201020104" pitchFamily="34" charset="77"/>
              </a:rPr>
              <a:t> can be depicted through: 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size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color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value 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texture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line orientation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shape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(motion?)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9848" y="6108297"/>
            <a:ext cx="4127202" cy="40010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NASA CM1 Dataset (subset)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30" r="30"/>
          <a:stretch/>
        </p:blipFill>
        <p:spPr>
          <a:xfrm>
            <a:off x="7513674" y="1310828"/>
            <a:ext cx="4447786" cy="55185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8797" y="8221"/>
            <a:ext cx="710320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3485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60303" y="904989"/>
            <a:ext cx="7130408" cy="5223881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5" idx="0"/>
          </p:cNvCxnSpPr>
          <p:nvPr/>
        </p:nvCxnSpPr>
        <p:spPr>
          <a:xfrm flipH="1" flipV="1">
            <a:off x="8622344" y="3140812"/>
            <a:ext cx="987358" cy="658140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5" idx="1"/>
          </p:cNvCxnSpPr>
          <p:nvPr/>
        </p:nvCxnSpPr>
        <p:spPr>
          <a:xfrm flipH="1" flipV="1">
            <a:off x="7747591" y="3537098"/>
            <a:ext cx="1481099" cy="44651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28690" y="3798952"/>
            <a:ext cx="762023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size</a:t>
            </a:r>
          </a:p>
        </p:txBody>
      </p:sp>
      <p:cxnSp>
        <p:nvCxnSpPr>
          <p:cNvPr id="23" name="Straight Arrow Connector 22"/>
          <p:cNvCxnSpPr>
            <a:stCxn id="25" idx="0"/>
          </p:cNvCxnSpPr>
          <p:nvPr/>
        </p:nvCxnSpPr>
        <p:spPr>
          <a:xfrm flipH="1">
            <a:off x="8300744" y="690863"/>
            <a:ext cx="619048" cy="848584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1"/>
          </p:cNvCxnSpPr>
          <p:nvPr/>
        </p:nvCxnSpPr>
        <p:spPr>
          <a:xfrm flipH="1">
            <a:off x="7615886" y="875528"/>
            <a:ext cx="818004" cy="663917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433890" y="690863"/>
            <a:ext cx="971804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colour</a:t>
            </a:r>
          </a:p>
        </p:txBody>
      </p:sp>
      <p:cxnSp>
        <p:nvCxnSpPr>
          <p:cNvPr id="32" name="Straight Arrow Connector 31"/>
          <p:cNvCxnSpPr>
            <a:stCxn id="34" idx="0"/>
          </p:cNvCxnSpPr>
          <p:nvPr/>
        </p:nvCxnSpPr>
        <p:spPr>
          <a:xfrm flipV="1">
            <a:off x="7528991" y="4607078"/>
            <a:ext cx="655548" cy="253116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4" idx="3"/>
          </p:cNvCxnSpPr>
          <p:nvPr/>
        </p:nvCxnSpPr>
        <p:spPr>
          <a:xfrm flipV="1">
            <a:off x="7985666" y="4860200"/>
            <a:ext cx="198873" cy="1846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072315" y="4860194"/>
            <a:ext cx="913351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shape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3253412" y="3474200"/>
            <a:ext cx="141121" cy="2224854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9" idx="3"/>
          </p:cNvCxnSpPr>
          <p:nvPr/>
        </p:nvCxnSpPr>
        <p:spPr>
          <a:xfrm flipV="1">
            <a:off x="3837105" y="5816283"/>
            <a:ext cx="429847" cy="67436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627186" y="5699054"/>
            <a:ext cx="1209919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position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8797" y="8221"/>
            <a:ext cx="710320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98762" y="471249"/>
            <a:ext cx="6068555" cy="4616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NASA CM1 Dataset (subset)</a:t>
            </a:r>
          </a:p>
        </p:txBody>
      </p:sp>
    </p:spTree>
    <p:extLst>
      <p:ext uri="{BB962C8B-B14F-4D97-AF65-F5344CB8AC3E}">
        <p14:creationId xmlns:p14="http://schemas.microsoft.com/office/powerpoint/2010/main" val="94763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14848</TotalTime>
  <Words>2831</Words>
  <Application>Microsoft Macintosh PowerPoint</Application>
  <PresentationFormat>Widescreen</PresentationFormat>
  <Paragraphs>470</Paragraphs>
  <Slides>64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Arial</vt:lpstr>
      <vt:lpstr>Avenir Next</vt:lpstr>
      <vt:lpstr>Calibri</vt:lpstr>
      <vt:lpstr>Cambria Math</vt:lpstr>
      <vt:lpstr>Dagny OT</vt:lpstr>
      <vt:lpstr>Franklin Gothic Book</vt:lpstr>
      <vt:lpstr>System Font Regular</vt:lpstr>
      <vt:lpstr>Wingdings</vt:lpstr>
      <vt:lpstr>Crop</vt:lpstr>
      <vt:lpstr>Office Theme</vt:lpstr>
      <vt:lpstr>Introduction to Data Analysis</vt:lpstr>
      <vt:lpstr>DATA VISUALIZATION BASICS</vt:lpstr>
      <vt:lpstr>PowerPoint Presentation</vt:lpstr>
      <vt:lpstr>THE (MESSY) ANALYSIS PROCESS</vt:lpstr>
      <vt:lpstr>PRE-ANALYSIS  DATA VISUALIZATION </vt:lpstr>
      <vt:lpstr>PRE-ANALYSIS USE</vt:lpstr>
      <vt:lpstr>PowerPoint Presentation</vt:lpstr>
      <vt:lpstr>REPRESENTING OBSERVATIONS</vt:lpstr>
      <vt:lpstr>PowerPoint Presentation</vt:lpstr>
      <vt:lpstr>WORKHORSE VISUALIZATIONS</vt:lpstr>
      <vt:lpstr>POST-ANALYSIS  DATA VISUALIZATION </vt:lpstr>
      <vt:lpstr>FUNDAMENTAL PRINCIPLES OF ANALYTICAL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RULES</vt:lpstr>
      <vt:lpstr>BASIC RULES</vt:lpstr>
      <vt:lpstr>A WORD ABOUT ACCESSIBILITY</vt:lpstr>
      <vt:lpstr>A WORD ABOUT ACCESSIBILITY</vt:lpstr>
      <vt:lpstr>Visualization Catalogue</vt:lpstr>
      <vt:lpstr>PowerPoint Presentation</vt:lpstr>
      <vt:lpstr>DATA DISPLAYS</vt:lpstr>
      <vt:lpstr>SIMPLE TEXT AND TABLES</vt:lpstr>
      <vt:lpstr>TABLES AND TABLE HEATMAPS</vt:lpstr>
      <vt:lpstr>SCATTERPLOTS</vt:lpstr>
      <vt:lpstr>LINE CHARTS</vt:lpstr>
      <vt:lpstr>BAR CHARTS</vt:lpstr>
      <vt:lpstr>CHART TYPES</vt:lpstr>
      <vt:lpstr>CHARTS TO AVOID</vt:lpstr>
      <vt:lpstr>PowerPoint Presentation</vt:lpstr>
      <vt:lpstr>PowerPoint Presentation</vt:lpstr>
      <vt:lpstr>TAKE-AWAYS</vt:lpstr>
      <vt:lpstr>BASIC RULES OF DESIGN AND LAYOUT</vt:lpstr>
      <vt:lpstr>VISUAL PROCESSING</vt:lpstr>
      <vt:lpstr>PRE-ATTENTIVE FEATURES</vt:lpstr>
      <vt:lpstr>PRE-ATTENTIVE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DECLUTTERING</vt:lpstr>
      <vt:lpstr>DECLUTTERING</vt:lpstr>
      <vt:lpstr>DECLUTTERING</vt:lpstr>
      <vt:lpstr>CHART SIZES</vt:lpstr>
      <vt:lpstr>COLOUR SCHEMES</vt:lpstr>
      <vt:lpstr>PowerPoint Presentation</vt:lpstr>
      <vt:lpstr>PowerPoint Presentation</vt:lpstr>
      <vt:lpstr>PowerPoint Presentation</vt:lpstr>
      <vt:lpstr>COLOUR SCHEMES</vt:lpstr>
      <vt:lpstr>POSITION</vt:lpstr>
      <vt:lpstr>DASHBOARDS</vt:lpstr>
      <vt:lpstr>DASHBOARDS</vt:lpstr>
      <vt:lpstr>SOME QUESTIONS TO PONDER</vt:lpstr>
      <vt:lpstr>PowerPoint Presentation</vt:lpstr>
      <vt:lpstr>DASHBOARD EVALUATION</vt:lpstr>
      <vt:lpstr>EXERCISE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240</cp:revision>
  <dcterms:created xsi:type="dcterms:W3CDTF">2020-08-02T19:49:53Z</dcterms:created>
  <dcterms:modified xsi:type="dcterms:W3CDTF">2021-10-01T15:04:36Z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